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257" r:id="rId3"/>
    <p:sldId id="259" r:id="rId4"/>
    <p:sldId id="336" r:id="rId5"/>
    <p:sldId id="337" r:id="rId6"/>
    <p:sldId id="262" r:id="rId7"/>
    <p:sldId id="261" r:id="rId8"/>
    <p:sldId id="321" r:id="rId9"/>
    <p:sldId id="339" r:id="rId10"/>
    <p:sldId id="340" r:id="rId11"/>
    <p:sldId id="322" r:id="rId12"/>
    <p:sldId id="287" r:id="rId13"/>
    <p:sldId id="344" r:id="rId14"/>
    <p:sldId id="335" r:id="rId15"/>
    <p:sldId id="320" r:id="rId16"/>
    <p:sldId id="264" r:id="rId17"/>
    <p:sldId id="291" r:id="rId18"/>
    <p:sldId id="292" r:id="rId19"/>
    <p:sldId id="265" r:id="rId20"/>
    <p:sldId id="293" r:id="rId21"/>
    <p:sldId id="343" r:id="rId22"/>
    <p:sldId id="266" r:id="rId23"/>
    <p:sldId id="318" r:id="rId24"/>
    <p:sldId id="268" r:id="rId25"/>
    <p:sldId id="269" r:id="rId26"/>
    <p:sldId id="313" r:id="rId27"/>
    <p:sldId id="326" r:id="rId28"/>
    <p:sldId id="330" r:id="rId29"/>
    <p:sldId id="314" r:id="rId30"/>
    <p:sldId id="328" r:id="rId31"/>
    <p:sldId id="319" r:id="rId32"/>
    <p:sldId id="333" r:id="rId33"/>
    <p:sldId id="327" r:id="rId34"/>
    <p:sldId id="338" r:id="rId35"/>
    <p:sldId id="267" r:id="rId36"/>
    <p:sldId id="285" r:id="rId37"/>
    <p:sldId id="286" r:id="rId38"/>
    <p:sldId id="329" r:id="rId39"/>
    <p:sldId id="334" r:id="rId40"/>
    <p:sldId id="331" r:id="rId41"/>
    <p:sldId id="27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C3021"/>
    <a:srgbClr val="0118CB"/>
    <a:srgbClr val="92D050"/>
    <a:srgbClr val="41128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/>
    <p:restoredTop sz="96280" autoAdjust="0"/>
  </p:normalViewPr>
  <p:slideViewPr>
    <p:cSldViewPr snapToGrid="0" snapToObjects="1">
      <p:cViewPr varScale="1">
        <p:scale>
          <a:sx n="151" d="100"/>
          <a:sy n="151" d="100"/>
        </p:scale>
        <p:origin x="20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3E207-1A5A-6249-BF2C-0C6BE358EFA7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A2895-BE73-7C47-A06F-91E56D53A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28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62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4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7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6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7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5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A2895-BE73-7C47-A06F-91E56D53A6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9BF12C6-6AE4-594A-8391-965C529E77A4}"/>
              </a:ext>
            </a:extLst>
          </p:cNvPr>
          <p:cNvSpPr/>
          <p:nvPr userDrawn="1"/>
        </p:nvSpPr>
        <p:spPr>
          <a:xfrm>
            <a:off x="120410" y="36809"/>
            <a:ext cx="5414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COMP.SGN.120 </a:t>
            </a:r>
            <a:r>
              <a:rPr lang="en-US" sz="1400" b="1" dirty="0">
                <a:solidFill>
                  <a:schemeClr val="bg1"/>
                </a:solidFill>
              </a:rPr>
              <a:t>Introduction to Audio and Speech Processing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Kuvahaun tulos haulle tampere university">
            <a:extLst>
              <a:ext uri="{FF2B5EF4-FFF2-40B4-BE49-F238E27FC236}">
                <a16:creationId xmlns:a16="http://schemas.microsoft.com/office/drawing/2014/main" id="{3A10E075-938F-7A4B-A266-465A9365AC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8" b="20206"/>
          <a:stretch/>
        </p:blipFill>
        <p:spPr bwMode="auto">
          <a:xfrm>
            <a:off x="7125980" y="0"/>
            <a:ext cx="156754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18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</a:t>
            </a:r>
            <a:r>
              <a:rPr lang="fi-FI" err="1"/>
              <a:t>picture</a:t>
            </a:r>
            <a:r>
              <a:rPr lang="fi-FI"/>
              <a:t> to </a:t>
            </a:r>
            <a:r>
              <a:rPr lang="fi-FI" err="1"/>
              <a:t>placeholder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click</a:t>
            </a:r>
            <a:r>
              <a:rPr lang="fi-FI"/>
              <a:t> </a:t>
            </a:r>
            <a:r>
              <a:rPr lang="fi-FI" err="1"/>
              <a:t>icon</a:t>
            </a:r>
            <a:r>
              <a:rPr lang="fi-FI"/>
              <a:t> to </a:t>
            </a:r>
            <a:r>
              <a:rPr lang="fi-FI" err="1"/>
              <a:t>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411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B4D6379-5859-8446-BD29-9F68C6366FF1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7E362F-4BD6-AD4A-AD03-D926E9FB33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6.emf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5.wav"/><Relationship Id="rId11" Type="http://schemas.openxmlformats.org/officeDocument/2006/relationships/image" Target="../media/image10.png"/><Relationship Id="rId5" Type="http://schemas.microsoft.com/office/2007/relationships/media" Target="../media/media5.wav"/><Relationship Id="rId15" Type="http://schemas.openxmlformats.org/officeDocument/2006/relationships/image" Target="../media/image18.emf"/><Relationship Id="rId10" Type="http://schemas.openxmlformats.org/officeDocument/2006/relationships/image" Target="../media/image9.emf"/><Relationship Id="rId4" Type="http://schemas.openxmlformats.org/officeDocument/2006/relationships/audio" Target="../media/media4.wav"/><Relationship Id="rId9" Type="http://schemas.openxmlformats.org/officeDocument/2006/relationships/image" Target="../media/image8.png"/><Relationship Id="rId1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.uni-stuttgart.de/institut/arbeitsgruppen/ehemalig/ep-dogil/EGG/page6.htm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6.png"/><Relationship Id="rId5" Type="http://schemas.openxmlformats.org/officeDocument/2006/relationships/image" Target="../media/image24.gif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0.png"/><Relationship Id="rId4" Type="http://schemas.openxmlformats.org/officeDocument/2006/relationships/hyperlink" Target="https://www.youtube.com/watch?v=-NmYtzaamN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Nvvn-ZVdeq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hyperlink" Target="https://www.youtube.com/watch?v=uTOhDqhCKQ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upload.wikimedia.org/wikipedia/commons/0/0e/Fr-en.og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od.al/pinktrombon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microsoft.com/office/2007/relationships/media" Target="../media/media12.wav"/><Relationship Id="rId7" Type="http://schemas.openxmlformats.org/officeDocument/2006/relationships/image" Target="../media/image48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hyperlink" Target="https://dss-kiel.de/index.php/media-center/audio-examples/lombard-speech-examples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wav"/><Relationship Id="rId9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2.emf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0.png"/><Relationship Id="rId5" Type="http://schemas.microsoft.com/office/2007/relationships/media" Target="../media/media3.wav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audio" Target="../media/media2.wav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Speech 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6709229" cy="1752600"/>
          </a:xfrm>
        </p:spPr>
        <p:txBody>
          <a:bodyPr>
            <a:normAutofit fontScale="92500"/>
          </a:bodyPr>
          <a:lstStyle/>
          <a:p>
            <a:r>
              <a:rPr lang="en-US" sz="1800" i="1" dirty="0"/>
              <a:t>COMP.SGN.120 </a:t>
            </a:r>
            <a:r>
              <a:rPr lang="en-US" sz="1800" b="1" i="1" dirty="0"/>
              <a:t>Introduction to Audio and Speech Processing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 err="1"/>
              <a:t>Okko</a:t>
            </a:r>
            <a:r>
              <a:rPr lang="en-US" sz="2000" dirty="0"/>
              <a:t> </a:t>
            </a:r>
            <a:r>
              <a:rPr lang="en-US" sz="2000" dirty="0" err="1"/>
              <a:t>Räsänen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</a:rPr>
              <a:t>23.11.</a:t>
            </a:r>
            <a:r>
              <a:rPr lang="en-US" sz="20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1990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chain (source-filter model)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328AB-41F1-C340-9225-1D02637909E5}"/>
              </a:ext>
            </a:extLst>
          </p:cNvPr>
          <p:cNvSpPr/>
          <p:nvPr/>
        </p:nvSpPr>
        <p:spPr>
          <a:xfrm>
            <a:off x="3181176" y="4362730"/>
            <a:ext cx="2998508" cy="206183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04542" y="3950074"/>
            <a:ext cx="135370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27CFA-0EEC-2848-8B7C-B88BC352D48E}"/>
              </a:ext>
            </a:extLst>
          </p:cNvPr>
          <p:cNvSpPr/>
          <p:nvPr/>
        </p:nvSpPr>
        <p:spPr>
          <a:xfrm>
            <a:off x="6393163" y="4362731"/>
            <a:ext cx="2618869" cy="2061838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A757D-E8EF-DD48-AE9E-D52EE33C86DD}"/>
              </a:ext>
            </a:extLst>
          </p:cNvPr>
          <p:cNvSpPr/>
          <p:nvPr/>
        </p:nvSpPr>
        <p:spPr>
          <a:xfrm>
            <a:off x="105291" y="2792548"/>
            <a:ext cx="2893624" cy="3632021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pic>
        <p:nvPicPr>
          <p:cNvPr id="49" name="a_excitatio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4995" y="1822230"/>
            <a:ext cx="596460" cy="59646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01438" y="2958616"/>
            <a:ext cx="2057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Glottal excitation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99167" y="4448972"/>
            <a:ext cx="2207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Vocal tract filter [</a:t>
            </a:r>
            <a:r>
              <a:rPr lang="en-US" b="1" dirty="0" err="1"/>
              <a:t>i</a:t>
            </a:r>
            <a:r>
              <a:rPr lang="en-US" b="1" dirty="0"/>
              <a:t>]</a:t>
            </a:r>
          </a:p>
        </p:txBody>
      </p:sp>
      <p:pic>
        <p:nvPicPr>
          <p:cNvPr id="73" name="Picture 72" descr="lip_nobars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"/>
          <a:stretch/>
        </p:blipFill>
        <p:spPr>
          <a:xfrm>
            <a:off x="6421867" y="4869161"/>
            <a:ext cx="2542621" cy="13911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856620" y="44489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Lip radiation</a:t>
            </a:r>
          </a:p>
        </p:txBody>
      </p:sp>
      <p:cxnSp>
        <p:nvCxnSpPr>
          <p:cNvPr id="75" name="Straight Arrow Connector 74"/>
          <p:cNvCxnSpPr>
            <a:endCxn id="78" idx="4"/>
          </p:cNvCxnSpPr>
          <p:nvPr/>
        </p:nvCxnSpPr>
        <p:spPr>
          <a:xfrm flipV="1">
            <a:off x="4546877" y="4113596"/>
            <a:ext cx="0" cy="2491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4355620" y="3786552"/>
            <a:ext cx="382514" cy="32704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34000">
                <a:schemeClr val="accent1">
                  <a:shade val="70000"/>
                  <a:satMod val="140000"/>
                  <a:alpha val="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0"/>
                </a:schemeClr>
              </a:gs>
            </a:gsLst>
            <a:path path="circle">
              <a:fillToRect l="100000" t="100000" r="100000" b="100000"/>
            </a:path>
            <a:tileRect/>
          </a:gra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4388846" y="3750106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</a:t>
            </a:r>
          </a:p>
        </p:txBody>
      </p:sp>
      <p:cxnSp>
        <p:nvCxnSpPr>
          <p:cNvPr id="81" name="Straight Arrow Connector 80"/>
          <p:cNvCxnSpPr>
            <a:endCxn id="82" idx="2"/>
          </p:cNvCxnSpPr>
          <p:nvPr/>
        </p:nvCxnSpPr>
        <p:spPr>
          <a:xfrm>
            <a:off x="4734180" y="3938952"/>
            <a:ext cx="2119553" cy="690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853733" y="3782333"/>
            <a:ext cx="382514" cy="32704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34000">
                <a:schemeClr val="accent1">
                  <a:shade val="70000"/>
                  <a:satMod val="140000"/>
                  <a:alpha val="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0"/>
                </a:schemeClr>
              </a:gs>
            </a:gsLst>
            <a:path path="circle">
              <a:fillToRect l="100000" t="100000" r="100000" b="100000"/>
            </a:path>
            <a:tileRect/>
          </a:gra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044990" y="4102474"/>
            <a:ext cx="0" cy="2491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235340" y="3945854"/>
            <a:ext cx="361089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Screen Shot 2018-04-17 at 15.10.1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50" y="3579354"/>
            <a:ext cx="1264586" cy="71919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885272" y="3748444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</a:t>
            </a:r>
          </a:p>
        </p:txBody>
      </p:sp>
      <p:pic>
        <p:nvPicPr>
          <p:cNvPr id="3" name="Picture 2" descr="glottis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3" y="3344777"/>
            <a:ext cx="2736165" cy="2781684"/>
          </a:xfrm>
          <a:prstGeom prst="rect">
            <a:avLst/>
          </a:prstGeom>
        </p:spPr>
      </p:pic>
      <p:pic>
        <p:nvPicPr>
          <p:cNvPr id="12" name="Picture 11" descr="tract_i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01" y="4876217"/>
            <a:ext cx="2830056" cy="1348427"/>
          </a:xfrm>
          <a:prstGeom prst="rect">
            <a:avLst/>
          </a:prstGeom>
        </p:spPr>
      </p:pic>
      <p:pic>
        <p:nvPicPr>
          <p:cNvPr id="13" name="Picture 12" descr="i_source_and_tract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01" y="2120990"/>
            <a:ext cx="2906683" cy="1375436"/>
          </a:xfrm>
          <a:prstGeom prst="rect">
            <a:avLst/>
          </a:prstGeom>
        </p:spPr>
      </p:pic>
      <p:pic>
        <p:nvPicPr>
          <p:cNvPr id="15" name="Picture 14" descr="i_final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76" y="2120990"/>
            <a:ext cx="2906684" cy="1375436"/>
          </a:xfrm>
          <a:prstGeom prst="rect">
            <a:avLst/>
          </a:prstGeom>
        </p:spPr>
      </p:pic>
      <p:pic>
        <p:nvPicPr>
          <p:cNvPr id="16" name="i_before_liprad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6270" y="1489862"/>
            <a:ext cx="622083" cy="622083"/>
          </a:xfrm>
          <a:prstGeom prst="rect">
            <a:avLst/>
          </a:prstGeom>
        </p:spPr>
      </p:pic>
      <p:pic>
        <p:nvPicPr>
          <p:cNvPr id="17" name="i_final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1890" y="1489862"/>
            <a:ext cx="622083" cy="6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Periodicity and F0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t="16672" r="14516" b="20513"/>
          <a:stretch/>
        </p:blipFill>
        <p:spPr>
          <a:xfrm>
            <a:off x="737419" y="1838633"/>
            <a:ext cx="7177548" cy="18877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D9CB4D-DC3D-024E-8369-2E24BE1CA90E}"/>
              </a:ext>
            </a:extLst>
          </p:cNvPr>
          <p:cNvGrpSpPr/>
          <p:nvPr/>
        </p:nvGrpSpPr>
        <p:grpSpPr>
          <a:xfrm>
            <a:off x="5211097" y="1191539"/>
            <a:ext cx="1608133" cy="720835"/>
            <a:chOff x="5211097" y="1191539"/>
            <a:chExt cx="1608133" cy="720835"/>
          </a:xfrm>
        </p:grpSpPr>
        <p:sp>
          <p:nvSpPr>
            <p:cNvPr id="8" name="Left Brace 7"/>
            <p:cNvSpPr/>
            <p:nvPr/>
          </p:nvSpPr>
          <p:spPr>
            <a:xfrm rot="5400000">
              <a:off x="5690418" y="1270820"/>
              <a:ext cx="314633" cy="96847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11097" y="119153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F0 period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047DB1-2D11-764F-AE83-CC385E0EE781}"/>
              </a:ext>
            </a:extLst>
          </p:cNvPr>
          <p:cNvGrpSpPr/>
          <p:nvPr/>
        </p:nvGrpSpPr>
        <p:grpSpPr>
          <a:xfrm>
            <a:off x="7135543" y="977695"/>
            <a:ext cx="1082348" cy="1475310"/>
            <a:chOff x="7135543" y="977695"/>
            <a:chExt cx="1082348" cy="1475310"/>
          </a:xfrm>
        </p:grpSpPr>
        <p:sp>
          <p:nvSpPr>
            <p:cNvPr id="10" name="TextBox 9"/>
            <p:cNvSpPr txBox="1"/>
            <p:nvPr/>
          </p:nvSpPr>
          <p:spPr>
            <a:xfrm>
              <a:off x="7135543" y="977695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resonant</a:t>
              </a:r>
              <a:br>
                <a:rPr lang="en-US" dirty="0"/>
              </a:br>
              <a:r>
                <a:rPr lang="en-US" dirty="0"/>
                <a:t>peaks</a:t>
              </a:r>
            </a:p>
          </p:txBody>
        </p:sp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7135543" y="1624026"/>
              <a:ext cx="541174" cy="277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2"/>
            </p:cNvCxnSpPr>
            <p:nvPr/>
          </p:nvCxnSpPr>
          <p:spPr>
            <a:xfrm flipH="1">
              <a:off x="7295535" y="1624026"/>
              <a:ext cx="381182" cy="8289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2"/>
            </p:cNvCxnSpPr>
            <p:nvPr/>
          </p:nvCxnSpPr>
          <p:spPr>
            <a:xfrm>
              <a:off x="7676717" y="1624026"/>
              <a:ext cx="2278" cy="6587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2"/>
            </p:cNvCxnSpPr>
            <p:nvPr/>
          </p:nvCxnSpPr>
          <p:spPr>
            <a:xfrm flipH="1">
              <a:off x="7479869" y="1624026"/>
              <a:ext cx="196848" cy="558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816852" y="3782653"/>
            <a:ext cx="3974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An example waveform of a voiced speech sound [o]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1A643-606B-834D-BEAC-DD850B427979}"/>
              </a:ext>
            </a:extLst>
          </p:cNvPr>
          <p:cNvSpPr txBox="1"/>
          <p:nvPr/>
        </p:nvSpPr>
        <p:spPr>
          <a:xfrm>
            <a:off x="1087680" y="4709436"/>
            <a:ext cx="7758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/>
              <a:t>Periodic</a:t>
            </a:r>
            <a:r>
              <a:rPr lang="fi-FI" dirty="0"/>
              <a:t> </a:t>
            </a:r>
            <a:r>
              <a:rPr lang="fi-FI" dirty="0" err="1"/>
              <a:t>speech</a:t>
            </a:r>
            <a:r>
              <a:rPr lang="x-none"/>
              <a:t> </a:t>
            </a:r>
            <a:r>
              <a:rPr lang="x-none" dirty="0"/>
              <a:t>waveforms consist of two </a:t>
            </a:r>
            <a:r>
              <a:rPr lang="x-none"/>
              <a:t>components:</a:t>
            </a:r>
            <a:br>
              <a:rPr lang="fi-FI" dirty="0"/>
            </a:br>
            <a:endParaRPr lang="x-none" dirty="0"/>
          </a:p>
          <a:p>
            <a:r>
              <a:rPr lang="en-GB" dirty="0"/>
              <a:t>1) Periodic excitation at a </a:t>
            </a:r>
            <a:r>
              <a:rPr lang="en-GB" b="1" dirty="0"/>
              <a:t>f</a:t>
            </a:r>
            <a:r>
              <a:rPr lang="x-none" b="1" dirty="0"/>
              <a:t>undamental frequency (</a:t>
            </a:r>
            <a:r>
              <a:rPr lang="x-none" b="1"/>
              <a:t>F0)</a:t>
            </a:r>
            <a:r>
              <a:rPr lang="fi-FI" b="1" dirty="0"/>
              <a:t> </a:t>
            </a:r>
            <a:r>
              <a:rPr lang="fi-FI" dirty="0">
                <a:sym typeface="Wingdings" pitchFamily="2" charset="2"/>
              </a:rPr>
              <a:t> </a:t>
            </a:r>
            <a:r>
              <a:rPr lang="fi-FI" b="1" dirty="0" err="1">
                <a:solidFill>
                  <a:srgbClr val="C00000"/>
                </a:solidFill>
                <a:sym typeface="Wingdings" pitchFamily="2" charset="2"/>
              </a:rPr>
              <a:t>source</a:t>
            </a:r>
            <a:endParaRPr lang="x-none" b="1" dirty="0">
              <a:solidFill>
                <a:srgbClr val="C00000"/>
              </a:solidFill>
            </a:endParaRPr>
          </a:p>
          <a:p>
            <a:br>
              <a:rPr lang="fi-FI" dirty="0"/>
            </a:br>
            <a:r>
              <a:rPr lang="x-none"/>
              <a:t>2</a:t>
            </a:r>
            <a:r>
              <a:rPr lang="x-none" dirty="0"/>
              <a:t>) Acoustic resonances driven by the excitation (at multiples of </a:t>
            </a:r>
            <a:r>
              <a:rPr lang="x-none"/>
              <a:t>F0)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 </a:t>
            </a:r>
            <a:r>
              <a:rPr lang="fi-FI" b="1" dirty="0" err="1">
                <a:solidFill>
                  <a:srgbClr val="C00000"/>
                </a:solidFill>
                <a:sym typeface="Wingdings" pitchFamily="2" charset="2"/>
              </a:rPr>
              <a:t>filter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speech sounds: phones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036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Speech as sequential production of elementary speech sounds: </a:t>
            </a:r>
            <a:r>
              <a:rPr lang="en-US" b="1" i="1" dirty="0"/>
              <a:t>phones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Identity determined by </a:t>
            </a:r>
            <a:r>
              <a:rPr lang="en-US" i="1" dirty="0"/>
              <a:t>excitation</a:t>
            </a:r>
            <a:r>
              <a:rPr lang="en-US" dirty="0"/>
              <a:t> style</a:t>
            </a:r>
            <a:r>
              <a:rPr lang="en-US" i="1" dirty="0"/>
              <a:t> </a:t>
            </a:r>
            <a:r>
              <a:rPr lang="en-US" dirty="0"/>
              <a:t>and concurrent </a:t>
            </a:r>
            <a:r>
              <a:rPr lang="en-US" i="1" dirty="0"/>
              <a:t>articulatory gestures.</a:t>
            </a:r>
            <a:endParaRPr lang="en-US" dirty="0"/>
          </a:p>
          <a:p>
            <a:pPr lvl="1"/>
            <a:r>
              <a:rPr lang="en-US" dirty="0"/>
              <a:t>Denoted with square brackets, e.g. [p] or [</a:t>
            </a:r>
            <a:r>
              <a:rPr lang="en-US" dirty="0" err="1"/>
              <a:t>i</a:t>
            </a:r>
            <a:r>
              <a:rPr lang="en-US" dirty="0"/>
              <a:t>]. “</a:t>
            </a:r>
            <a:r>
              <a:rPr lang="en-US" i="1" dirty="0"/>
              <a:t>Cat</a:t>
            </a:r>
            <a:r>
              <a:rPr lang="en-US" dirty="0"/>
              <a:t>” = [k ae t]</a:t>
            </a:r>
          </a:p>
          <a:p>
            <a:pPr lvl="1"/>
            <a:endParaRPr lang="en-US" sz="1400" dirty="0"/>
          </a:p>
          <a:p>
            <a:pPr marL="0" indent="0">
              <a:buNone/>
            </a:pPr>
            <a:r>
              <a:rPr lang="en-US" dirty="0"/>
              <a:t>Phones are physical realizations of abstract </a:t>
            </a:r>
            <a:r>
              <a:rPr lang="en-US" b="1" i="1" dirty="0"/>
              <a:t>phonemes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Phoneme = a theoretical concept</a:t>
            </a:r>
          </a:p>
          <a:p>
            <a:pPr lvl="1"/>
            <a:r>
              <a:rPr lang="en-US" dirty="0"/>
              <a:t>Phonemic contrast: an acoustic change that changes the meaning of a word.  </a:t>
            </a:r>
          </a:p>
          <a:p>
            <a:pPr lvl="1"/>
            <a:r>
              <a:rPr lang="en-US" dirty="0"/>
              <a:t>Denoted with slashes. “</a:t>
            </a:r>
            <a:r>
              <a:rPr lang="en-US" i="1" dirty="0"/>
              <a:t>pat</a:t>
            </a:r>
            <a:r>
              <a:rPr lang="en-US" dirty="0"/>
              <a:t>” vs. “</a:t>
            </a:r>
            <a:r>
              <a:rPr lang="en-US" i="1" dirty="0"/>
              <a:t>bat</a:t>
            </a:r>
            <a:r>
              <a:rPr lang="en-US" dirty="0"/>
              <a:t>” = /</a:t>
            </a:r>
            <a:r>
              <a:rPr lang="en-US" b="1" dirty="0"/>
              <a:t>p</a:t>
            </a:r>
            <a:r>
              <a:rPr lang="en-US" dirty="0"/>
              <a:t> ae t/ vs. /</a:t>
            </a:r>
            <a:r>
              <a:rPr lang="en-US" b="1" dirty="0"/>
              <a:t>b</a:t>
            </a:r>
            <a:r>
              <a:rPr lang="en-US" dirty="0"/>
              <a:t> ae t/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i="1" dirty="0"/>
              <a:t>Allophones</a:t>
            </a:r>
            <a:r>
              <a:rPr lang="en-US" i="1" dirty="0"/>
              <a:t> </a:t>
            </a:r>
            <a:r>
              <a:rPr lang="en-US" dirty="0"/>
              <a:t>=</a:t>
            </a:r>
            <a:r>
              <a:rPr lang="en-US" i="1" dirty="0"/>
              <a:t> </a:t>
            </a:r>
            <a:r>
              <a:rPr lang="en-US" dirty="0"/>
              <a:t>same phoneme, different phone (depends on language) </a:t>
            </a:r>
          </a:p>
          <a:p>
            <a:pPr lvl="2"/>
            <a:r>
              <a:rPr lang="en-US" dirty="0"/>
              <a:t>E.g., [r] and [l] are allophones in Japanese, but different phonemes in English.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Phones are universal, phonemes are language-dependent.</a:t>
            </a:r>
          </a:p>
          <a:p>
            <a:pPr lvl="1"/>
            <a:r>
              <a:rPr lang="en-US" dirty="0"/>
              <a:t>English has </a:t>
            </a:r>
            <a:r>
              <a:rPr lang="fi-FI" dirty="0" err="1"/>
              <a:t>approx</a:t>
            </a:r>
            <a:r>
              <a:rPr lang="fi-FI" dirty="0"/>
              <a:t>. 41 </a:t>
            </a:r>
            <a:r>
              <a:rPr lang="fi-FI" dirty="0" err="1"/>
              <a:t>phonemes</a:t>
            </a:r>
            <a:r>
              <a:rPr lang="fi-FI" dirty="0"/>
              <a:t>, </a:t>
            </a:r>
            <a:r>
              <a:rPr lang="fi-FI" dirty="0" err="1"/>
              <a:t>Pirahã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11.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There are </a:t>
            </a:r>
            <a:r>
              <a:rPr lang="en-US" b="1" i="1" dirty="0"/>
              <a:t>NO letters in speech</a:t>
            </a:r>
            <a:r>
              <a:rPr lang="en-US" i="1" dirty="0"/>
              <a:t>, only in writing.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065630" y="4916100"/>
            <a:ext cx="1909928" cy="1571060"/>
            <a:chOff x="7234072" y="1786820"/>
            <a:chExt cx="1909928" cy="1571060"/>
          </a:xfrm>
        </p:grpSpPr>
        <p:grpSp>
          <p:nvGrpSpPr>
            <p:cNvPr id="8" name="Group 7"/>
            <p:cNvGrpSpPr/>
            <p:nvPr/>
          </p:nvGrpSpPr>
          <p:grpSpPr>
            <a:xfrm>
              <a:off x="7234072" y="1786820"/>
              <a:ext cx="1909928" cy="1484700"/>
              <a:chOff x="7234072" y="1786820"/>
              <a:chExt cx="1909928" cy="14847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13" t="42136" r="7294"/>
              <a:stretch/>
            </p:blipFill>
            <p:spPr>
              <a:xfrm>
                <a:off x="7234072" y="2011680"/>
                <a:ext cx="1909928" cy="125984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8092739" y="1786820"/>
                <a:ext cx="8226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/>
                  <a:t>phoneme</a:t>
                </a:r>
                <a:endParaRPr lang="en-US" sz="1200" i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564419" y="2915780"/>
                <a:ext cx="14462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acoustic variations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234072" y="2529840"/>
                <a:ext cx="8112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362715" y="3142436"/>
              <a:ext cx="6479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(c) UKL99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5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4852-7B06-8079-A7B4-5C60F37D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Larger units of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A3D1-6B72-3555-FC16-6B5517B40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Phones make up </a:t>
            </a:r>
            <a:r>
              <a:rPr lang="en-FI" b="1" dirty="0"/>
              <a:t>syllables</a:t>
            </a:r>
            <a:r>
              <a:rPr lang="en-FI" dirty="0"/>
              <a:t> (rhytmic units) and </a:t>
            </a:r>
            <a:r>
              <a:rPr lang="en-FI" b="1" dirty="0"/>
              <a:t>words</a:t>
            </a:r>
            <a:r>
              <a:rPr lang="en-FI" dirty="0"/>
              <a:t> (meaning-bearing units). </a:t>
            </a:r>
          </a:p>
          <a:p>
            <a:pPr marL="0" indent="0">
              <a:buNone/>
            </a:pPr>
            <a:endParaRPr lang="en-FI" dirty="0"/>
          </a:p>
          <a:p>
            <a:pPr marL="0" indent="0">
              <a:buNone/>
            </a:pPr>
            <a:r>
              <a:rPr lang="en-FI" dirty="0"/>
              <a:t>Basic longer unit of speech is an </a:t>
            </a:r>
            <a:r>
              <a:rPr lang="en-FI" i="1" dirty="0"/>
              <a:t>utterance</a:t>
            </a:r>
            <a:r>
              <a:rPr lang="en-FI" dirty="0"/>
              <a:t>: a continuous speaking act separated by pauses.</a:t>
            </a:r>
          </a:p>
          <a:p>
            <a:endParaRPr lang="en-FI" dirty="0"/>
          </a:p>
        </p:txBody>
      </p:sp>
      <p:pic>
        <p:nvPicPr>
          <p:cNvPr id="4" name="Picture 2" descr="https://wiki.aalto.fi/download/attachments/197422825/hierarch_example_speech_structure.png?version=1&amp;modificationDate=1636468137190&amp;api=v2">
            <a:extLst>
              <a:ext uri="{FF2B5EF4-FFF2-40B4-BE49-F238E27FC236}">
                <a16:creationId xmlns:a16="http://schemas.microsoft.com/office/drawing/2014/main" id="{E241F7BA-DA4E-EC15-EEDC-DB6BADB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2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AAEF-225B-944F-9BCF-E13A5DDF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8" y="3124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FI" dirty="0"/>
              <a:t>Excitation generation in speech production</a:t>
            </a:r>
          </a:p>
        </p:txBody>
      </p:sp>
    </p:spTree>
    <p:extLst>
      <p:ext uri="{BB962C8B-B14F-4D97-AF65-F5344CB8AC3E}">
        <p14:creationId xmlns:p14="http://schemas.microsoft.com/office/powerpoint/2010/main" val="384322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Phones and excitation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066"/>
            <a:ext cx="4968240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Excitation: generation of acoustic energy (at </a:t>
            </a:r>
            <a:r>
              <a:rPr lang="en-US" i="1" dirty="0"/>
              <a:t>f</a:t>
            </a:r>
            <a:r>
              <a:rPr lang="en-US" dirty="0"/>
              <a:t> &gt; 0 Hz).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Phones can have two types of excitation:  </a:t>
            </a:r>
          </a:p>
          <a:p>
            <a:pPr lvl="1"/>
            <a:r>
              <a:rPr lang="en-US" dirty="0"/>
              <a:t>Voiced excitation: vibration of the vocal folds (glottis).</a:t>
            </a:r>
          </a:p>
          <a:p>
            <a:pPr lvl="1"/>
            <a:r>
              <a:rPr lang="en-US" dirty="0"/>
              <a:t>Unvoiced excitation: airflow turbulence due to a constriction somewhere in the vocal tract. </a:t>
            </a:r>
          </a:p>
          <a:p>
            <a:pPr lvl="1"/>
            <a:endParaRPr lang="en-US" sz="1500" dirty="0"/>
          </a:p>
          <a:p>
            <a:pPr marL="0" indent="0">
              <a:buNone/>
            </a:pPr>
            <a:r>
              <a:rPr lang="en-US" dirty="0"/>
              <a:t>Basic division into vowels and consonants.</a:t>
            </a:r>
          </a:p>
          <a:p>
            <a:pPr lvl="1"/>
            <a:r>
              <a:rPr lang="en-US" dirty="0"/>
              <a:t>All vowels are voiced (=glottal excitation) (e.g., [a, </a:t>
            </a:r>
            <a:r>
              <a:rPr lang="en-US" dirty="0" err="1"/>
              <a:t>i</a:t>
            </a:r>
            <a:r>
              <a:rPr lang="en-US" dirty="0"/>
              <a:t>, u]).</a:t>
            </a:r>
          </a:p>
          <a:p>
            <a:pPr lvl="1"/>
            <a:r>
              <a:rPr lang="en-US" dirty="0"/>
              <a:t>Consonants can be voiced (e.g., [v, m, n, l]) or unvoiced (e.g., [f, k, p, t]).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51D6DF-8C30-F74A-8A0F-72BE775C5D55}"/>
              </a:ext>
            </a:extLst>
          </p:cNvPr>
          <p:cNvGrpSpPr/>
          <p:nvPr/>
        </p:nvGrpSpPr>
        <p:grpSpPr>
          <a:xfrm>
            <a:off x="5356860" y="2827962"/>
            <a:ext cx="3639328" cy="3976132"/>
            <a:chOff x="5425440" y="2029460"/>
            <a:chExt cx="3639328" cy="3976132"/>
          </a:xfrm>
        </p:grpSpPr>
        <p:pic>
          <p:nvPicPr>
            <p:cNvPr id="1026" name="Picture 2" descr="https://www.ims.uni-stuttgart.de/institut/arbeitsgruppen/ehemalig/ep-dogil/EGG/flow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440" y="2029460"/>
              <a:ext cx="3639328" cy="310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0276" y="5636260"/>
              <a:ext cx="3294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From </a:t>
              </a:r>
              <a:r>
                <a:rPr lang="en-US" sz="900" dirty="0">
                  <a:hlinkClick r:id="rId3"/>
                </a:rPr>
                <a:t>https://</a:t>
              </a:r>
              <a:r>
                <a:rPr lang="en-US" sz="900" dirty="0" err="1">
                  <a:hlinkClick r:id="rId3"/>
                </a:rPr>
                <a:t>www.ims.uni-stuttgart.de</a:t>
              </a:r>
              <a:r>
                <a:rPr lang="en-US" sz="900" dirty="0">
                  <a:hlinkClick r:id="rId3"/>
                </a:rPr>
                <a:t>/</a:t>
              </a:r>
              <a:r>
                <a:rPr lang="en-US" sz="900" dirty="0" err="1">
                  <a:hlinkClick r:id="rId3"/>
                </a:rPr>
                <a:t>institut</a:t>
              </a:r>
              <a:r>
                <a:rPr lang="en-US" sz="900" dirty="0">
                  <a:hlinkClick r:id="rId3"/>
                </a:rPr>
                <a:t>/</a:t>
              </a:r>
              <a:r>
                <a:rPr lang="en-US" sz="900" dirty="0" err="1">
                  <a:hlinkClick r:id="rId3"/>
                </a:rPr>
                <a:t>arbeitsgruppen</a:t>
              </a:r>
              <a:r>
                <a:rPr lang="en-US" sz="900" dirty="0">
                  <a:hlinkClick r:id="rId3"/>
                </a:rPr>
                <a:t>/</a:t>
              </a:r>
              <a:br>
                <a:rPr lang="en-US" sz="900" dirty="0">
                  <a:hlinkClick r:id="rId3"/>
                </a:rPr>
              </a:br>
              <a:r>
                <a:rPr lang="en-US" sz="900" dirty="0">
                  <a:hlinkClick r:id="rId3"/>
                </a:rPr>
                <a:t>...</a:t>
              </a:r>
              <a:r>
                <a:rPr lang="en-US" sz="900" dirty="0" err="1">
                  <a:hlinkClick r:id="rId3"/>
                </a:rPr>
                <a:t>ehemalig</a:t>
              </a:r>
              <a:r>
                <a:rPr lang="en-US" sz="900" dirty="0">
                  <a:hlinkClick r:id="rId3"/>
                </a:rPr>
                <a:t>/ep-</a:t>
              </a:r>
              <a:r>
                <a:rPr lang="en-US" sz="900" dirty="0" err="1">
                  <a:hlinkClick r:id="rId3"/>
                </a:rPr>
                <a:t>dogil</a:t>
              </a:r>
              <a:r>
                <a:rPr lang="en-US" sz="900" dirty="0">
                  <a:hlinkClick r:id="rId3"/>
                </a:rPr>
                <a:t>/EGG/page6.htm</a:t>
              </a:r>
              <a:endParaRPr lang="en-US" sz="9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8E0DA5-BF7B-AE43-9241-0457E223DD47}"/>
                </a:ext>
              </a:extLst>
            </p:cNvPr>
            <p:cNvSpPr txBox="1"/>
            <p:nvPr/>
          </p:nvSpPr>
          <p:spPr>
            <a:xfrm>
              <a:off x="5770276" y="5218758"/>
              <a:ext cx="3104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I" sz="1200" b="1" dirty="0"/>
                <a:t>Laminar vs. turbulent flow in a tube.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C29889-3305-CD4A-BC09-361A9A131416}"/>
              </a:ext>
            </a:extLst>
          </p:cNvPr>
          <p:cNvGrpSpPr/>
          <p:nvPr/>
        </p:nvGrpSpPr>
        <p:grpSpPr>
          <a:xfrm>
            <a:off x="5059680" y="533400"/>
            <a:ext cx="3627120" cy="2689860"/>
            <a:chOff x="5059680" y="533400"/>
            <a:chExt cx="3627120" cy="2689860"/>
          </a:xfrm>
        </p:grpSpPr>
        <p:pic>
          <p:nvPicPr>
            <p:cNvPr id="8" name="Picture 4" descr="rimer: Acoustics and Physiology of Human Speech | The Scientist Magazine®">
              <a:extLst>
                <a:ext uri="{FF2B5EF4-FFF2-40B4-BE49-F238E27FC236}">
                  <a16:creationId xmlns:a16="http://schemas.microsoft.com/office/drawing/2014/main" id="{4981CA52-B617-F14C-B4CF-5D3881934D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1" t="22734" r="26558" b="37551"/>
            <a:stretch/>
          </p:blipFill>
          <p:spPr bwMode="auto">
            <a:xfrm>
              <a:off x="6301740" y="533400"/>
              <a:ext cx="2385060" cy="206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48EE4D-39A2-C044-A31B-3898C32FF125}"/>
                </a:ext>
              </a:extLst>
            </p:cNvPr>
            <p:cNvSpPr/>
            <p:nvPr/>
          </p:nvSpPr>
          <p:spPr>
            <a:xfrm>
              <a:off x="7269480" y="1664503"/>
              <a:ext cx="640080" cy="552917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F744FE-96D6-4745-A5A6-A270B1657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680" y="2011680"/>
              <a:ext cx="2209800" cy="121158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98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Voicing, vocal folds, and F0</a:t>
            </a:r>
          </a:p>
        </p:txBody>
      </p:sp>
      <p:pic>
        <p:nvPicPr>
          <p:cNvPr id="2050" name="Picture 2" descr="ttps://upload.wikimedia.org/wikipedia/commons/f/f7/Larynx_%28top_view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20" y="2919392"/>
            <a:ext cx="2111606" cy="19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cal_fold_animated.gif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9" y="4898619"/>
            <a:ext cx="2634047" cy="18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57919" y="420129"/>
            <a:ext cx="2663613" cy="2752544"/>
            <a:chOff x="6357919" y="420129"/>
            <a:chExt cx="2663613" cy="27525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579" y="420129"/>
              <a:ext cx="1922287" cy="26324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27689" y="2957229"/>
              <a:ext cx="20938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Source: </a:t>
              </a:r>
              <a:r>
                <a:rPr lang="en-US" sz="800" dirty="0" err="1"/>
                <a:t>Mäkitie</a:t>
              </a:r>
              <a:r>
                <a:rPr lang="en-US" sz="800" dirty="0"/>
                <a:t> &amp; </a:t>
              </a:r>
              <a:r>
                <a:rPr lang="en-US" sz="800" dirty="0" err="1"/>
                <a:t>Juutilainen</a:t>
              </a:r>
              <a:r>
                <a:rPr lang="en-US" sz="800" dirty="0"/>
                <a:t> /  </a:t>
              </a:r>
              <a:r>
                <a:rPr lang="en-US" sz="800" dirty="0" err="1"/>
                <a:t>Duodecim</a:t>
              </a:r>
              <a:endParaRPr lang="en-US" sz="8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357919" y="1903281"/>
              <a:ext cx="607504" cy="887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296779" y="1637271"/>
            <a:ext cx="6155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Vocal folds (aka. vocal cords): two pieces of mucous membrane in the larynx.</a:t>
            </a:r>
          </a:p>
          <a:p>
            <a:pPr lvl="1"/>
            <a:r>
              <a:rPr lang="en-US" dirty="0"/>
              <a:t>Attached to the thyroid and arytenoid cartilages at front and back.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 gap between the folds is called “</a:t>
            </a:r>
            <a:r>
              <a:rPr lang="en-US" b="1" i="1" dirty="0"/>
              <a:t>glottis</a:t>
            </a:r>
            <a:r>
              <a:rPr lang="en-US" dirty="0"/>
              <a:t>”.</a:t>
            </a:r>
          </a:p>
          <a:p>
            <a:pPr lvl="1"/>
            <a:r>
              <a:rPr lang="en-US" dirty="0"/>
              <a:t>The degree of glottis closure is controlled by muscles.</a:t>
            </a:r>
          </a:p>
          <a:p>
            <a:pPr lvl="1"/>
            <a:r>
              <a:rPr lang="en-US" dirty="0"/>
              <a:t>When open, air can pass from lungs to the vocal</a:t>
            </a:r>
            <a:br>
              <a:rPr lang="en-US" dirty="0"/>
            </a:br>
            <a:r>
              <a:rPr lang="en-US" dirty="0"/>
              <a:t>tract. Closure blocks the air flow.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dirty="0"/>
              <a:t>Air-pressure from the lungs + tension in the cords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oscillation due </a:t>
            </a:r>
            <a:r>
              <a:rPr lang="en-US" dirty="0"/>
              <a:t>to Bernoulli effect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periodic air flow pulsation to the upper tract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05809" y="6586173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4492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Voicing, vocal folds, and F0</a:t>
            </a:r>
          </a:p>
        </p:txBody>
      </p:sp>
      <p:pic>
        <p:nvPicPr>
          <p:cNvPr id="2052" name="Picture 4" descr="ocal_fold_animated.gif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40" y="2076907"/>
            <a:ext cx="2634047" cy="18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44842" y="1637271"/>
            <a:ext cx="7156107" cy="5085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/>
              <a:t>Air pulsation through the vocal folds forms an </a:t>
            </a:r>
            <a:r>
              <a:rPr lang="en-US" i="1" dirty="0"/>
              <a:t>glottal air volume velocity waveform v(t).</a:t>
            </a:r>
          </a:p>
          <a:p>
            <a:pPr lvl="2"/>
            <a:r>
              <a:rPr lang="en-US" dirty="0"/>
              <a:t>Can be treated as a planar wave through the vocal tract.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The frequency of vocal fold oscillation is called </a:t>
            </a:r>
            <a:r>
              <a:rPr lang="en-US" b="1" i="1" dirty="0"/>
              <a:t>the fundamental frequency</a:t>
            </a:r>
            <a:r>
              <a:rPr lang="en-US" dirty="0"/>
              <a:t> (F0) of speech.  </a:t>
            </a:r>
            <a:br>
              <a:rPr lang="en-US" dirty="0"/>
            </a:br>
            <a:endParaRPr lang="en-US" dirty="0"/>
          </a:p>
          <a:p>
            <a:pPr marL="274320" lvl="1" indent="0">
              <a:buNone/>
            </a:pPr>
            <a:r>
              <a:rPr lang="en-US" dirty="0"/>
              <a:t>Shape of glottal volume velocity waveform is affected by </a:t>
            </a:r>
            <a:r>
              <a:rPr lang="en-US" b="1" i="1" dirty="0"/>
              <a:t>phonation style</a:t>
            </a:r>
            <a:r>
              <a:rPr lang="en-US" dirty="0"/>
              <a:t>: e.g., modal, creaky, breathy, whisper.</a:t>
            </a:r>
            <a:br>
              <a:rPr lang="en-US" dirty="0"/>
            </a:br>
            <a:endParaRPr lang="en-US" dirty="0"/>
          </a:p>
          <a:p>
            <a:pPr marL="274320" lvl="1" indent="0">
              <a:buNone/>
            </a:pPr>
            <a:r>
              <a:rPr lang="en-US" dirty="0"/>
              <a:t>F0 and phonation style can be controlled by muscle tension in the larynx. </a:t>
            </a:r>
          </a:p>
          <a:p>
            <a:pPr lvl="2"/>
            <a:r>
              <a:rPr lang="en-US" dirty="0"/>
              <a:t>Each speaker has “baseline” F0.</a:t>
            </a:r>
          </a:p>
          <a:p>
            <a:pPr lvl="2"/>
            <a:r>
              <a:rPr lang="en-US" dirty="0"/>
              <a:t>Male F0 lower (≈  70–200 Hz) than female (≈ 150–450 Hz).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57843" y="4222352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Wikipedia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E9F229-441D-544B-B3E0-480174E79A17}"/>
              </a:ext>
            </a:extLst>
          </p:cNvPr>
          <p:cNvGrpSpPr/>
          <p:nvPr/>
        </p:nvGrpSpPr>
        <p:grpSpPr>
          <a:xfrm>
            <a:off x="660641" y="2699586"/>
            <a:ext cx="5276708" cy="1443449"/>
            <a:chOff x="660641" y="2699586"/>
            <a:chExt cx="5276708" cy="144344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t="-2407" b="71341"/>
            <a:stretch/>
          </p:blipFill>
          <p:spPr>
            <a:xfrm>
              <a:off x="1178732" y="2699586"/>
              <a:ext cx="4758617" cy="107411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0641" y="30519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  <a:r>
                <a:rPr lang="en-US" dirty="0"/>
                <a:t>(</a:t>
              </a:r>
              <a:r>
                <a:rPr lang="en-US" i="1" dirty="0"/>
                <a:t>t</a:t>
              </a:r>
              <a:r>
                <a:rPr lang="en-US" dirty="0"/>
                <a:t>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90293" y="377370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time (s)</a:t>
              </a:r>
              <a:endParaRPr lang="en-US" dirty="0"/>
            </a:p>
          </p:txBody>
        </p:sp>
      </p:grpSp>
      <p:pic>
        <p:nvPicPr>
          <p:cNvPr id="5" name="glott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35315" y="622300"/>
            <a:ext cx="812800" cy="812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52E5F1-C80D-924D-841E-92503C4DAFCA}"/>
              </a:ext>
            </a:extLst>
          </p:cNvPr>
          <p:cNvGrpSpPr/>
          <p:nvPr/>
        </p:nvGrpSpPr>
        <p:grpSpPr>
          <a:xfrm>
            <a:off x="7600949" y="3318933"/>
            <a:ext cx="194734" cy="533400"/>
            <a:chOff x="7600949" y="3318933"/>
            <a:chExt cx="194734" cy="5334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78A9C7-1286-5B4C-98F4-285363F4CB40}"/>
                </a:ext>
              </a:extLst>
            </p:cNvPr>
            <p:cNvCxnSpPr/>
            <p:nvPr/>
          </p:nvCxnSpPr>
          <p:spPr>
            <a:xfrm flipV="1">
              <a:off x="7600949" y="3318933"/>
              <a:ext cx="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E91B0E-F96B-3640-9F2E-EB2BDBCF1635}"/>
                </a:ext>
              </a:extLst>
            </p:cNvPr>
            <p:cNvCxnSpPr/>
            <p:nvPr/>
          </p:nvCxnSpPr>
          <p:spPr>
            <a:xfrm flipV="1">
              <a:off x="7795683" y="3318933"/>
              <a:ext cx="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55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uiExpand="1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8700"/>
            <a:ext cx="8229600" cy="34457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7028"/>
            <a:ext cx="9144000" cy="2710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103" y="6611779"/>
            <a:ext cx="1588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</a:t>
            </a:r>
            <a:r>
              <a:rPr lang="en-US" sz="1000" dirty="0" err="1"/>
              <a:t>Klatt</a:t>
            </a:r>
            <a:r>
              <a:rPr lang="en-US" sz="1000" dirty="0"/>
              <a:t> &amp; </a:t>
            </a:r>
            <a:r>
              <a:rPr lang="en-US" sz="1000" dirty="0" err="1"/>
              <a:t>Klatt</a:t>
            </a:r>
            <a:r>
              <a:rPr lang="en-US" sz="1000" dirty="0"/>
              <a:t> (1990)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6858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04800" y="200439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Phonation styles</a:t>
            </a:r>
          </a:p>
        </p:txBody>
      </p:sp>
    </p:spTree>
    <p:extLst>
      <p:ext uri="{BB962C8B-B14F-4D97-AF65-F5344CB8AC3E}">
        <p14:creationId xmlns:p14="http://schemas.microsoft.com/office/powerpoint/2010/main" val="147681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71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Vocal folds (viewer discretion warning!)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5314"/>
            <a:ext cx="8229600" cy="4876800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https://www.youtube.com/watch?v=-NmYtzaamN0</a:t>
            </a:r>
            <a:endParaRPr lang="en-US" dirty="0"/>
          </a:p>
        </p:txBody>
      </p:sp>
      <p:pic>
        <p:nvPicPr>
          <p:cNvPr id="5" name="Stroboscopy of the Vocal Cords">
            <a:hlinkClick r:id="" action="ppaction://media"/>
            <a:extLst>
              <a:ext uri="{FF2B5EF4-FFF2-40B4-BE49-F238E27FC236}">
                <a16:creationId xmlns:a16="http://schemas.microsoft.com/office/drawing/2014/main" id="{B54BAD77-DC5C-7145-9A24-1DDBEE911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11803"/>
            <a:ext cx="9144000" cy="50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1923"/>
            <a:ext cx="8229600" cy="44515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Basic physiological components of speech production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Acoustic ingredients of speech signals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Source-filter model of speech production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Fundamental frequency (F0)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Phone and phoneme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Excitation generation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Articulation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Coarticulation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Font typeface="Arial" pitchFamily="34" charset="0"/>
              <a:buAutoNum type="arabicParenR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106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Do-it-yourself: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a vowel sound (e.g., [a] or [</a:t>
            </a:r>
            <a:r>
              <a:rPr lang="en-US" dirty="0" err="1"/>
              <a:t>i</a:t>
            </a:r>
            <a:r>
              <a:rPr lang="en-US" dirty="0"/>
              <a:t>]) and produce it with different F0 frequencies. </a:t>
            </a:r>
          </a:p>
          <a:p>
            <a:pPr lvl="1"/>
            <a:r>
              <a:rPr lang="en-US" dirty="0"/>
              <a:t>Try not to move your articulators. </a:t>
            </a:r>
          </a:p>
          <a:p>
            <a:pPr lvl="1"/>
            <a:r>
              <a:rPr lang="en-US" dirty="0"/>
              <a:t>You can also try humming with your mouth closed, exhaling through nose. </a:t>
            </a:r>
          </a:p>
          <a:p>
            <a:pPr lvl="1"/>
            <a:r>
              <a:rPr lang="en-US" dirty="0"/>
              <a:t>Observations?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Next, try to produce a vowel (e.g., [a] or [</a:t>
            </a:r>
            <a:r>
              <a:rPr lang="en-US" dirty="0" err="1"/>
              <a:t>i</a:t>
            </a:r>
            <a:r>
              <a:rPr lang="en-US" dirty="0"/>
              <a:t>]) with different phonation styles while keeping F0 the same.</a:t>
            </a:r>
          </a:p>
          <a:p>
            <a:pPr lvl="1"/>
            <a:r>
              <a:rPr lang="en-US" dirty="0"/>
              <a:t>Observations?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Turbulence: try producing a fricative (e.g., [s] or [f]) by gradually increasing the airflow.</a:t>
            </a:r>
          </a:p>
          <a:p>
            <a:pPr lvl="1"/>
            <a:r>
              <a:rPr lang="en-US" dirty="0"/>
              <a:t>Does turbulence always occur? </a:t>
            </a:r>
          </a:p>
          <a:p>
            <a:pPr lvl="1"/>
            <a:r>
              <a:rPr lang="en-US" dirty="0"/>
              <a:t>Can you make fricatives while inhaling?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AAEF-225B-944F-9BCF-E13A5DDF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8" y="3124200"/>
            <a:ext cx="8229600" cy="990600"/>
          </a:xfrm>
        </p:spPr>
        <p:txBody>
          <a:bodyPr>
            <a:normAutofit/>
          </a:bodyPr>
          <a:lstStyle/>
          <a:p>
            <a:r>
              <a:rPr lang="en-FI" dirty="0"/>
              <a:t>Articulation</a:t>
            </a:r>
          </a:p>
        </p:txBody>
      </p:sp>
    </p:spTree>
    <p:extLst>
      <p:ext uri="{BB962C8B-B14F-4D97-AF65-F5344CB8AC3E}">
        <p14:creationId xmlns:p14="http://schemas.microsoft.com/office/powerpoint/2010/main" val="253704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Articulation = active movement of articulators to filter the excitation in a desired manner.</a:t>
            </a:r>
          </a:p>
          <a:p>
            <a:pPr lvl="1"/>
            <a:r>
              <a:rPr lang="en-US" dirty="0"/>
              <a:t>Primary active articulators: </a:t>
            </a:r>
            <a:r>
              <a:rPr lang="en-US" i="1" dirty="0"/>
              <a:t>tongue</a:t>
            </a:r>
            <a:r>
              <a:rPr lang="en-US" dirty="0"/>
              <a:t>, </a:t>
            </a:r>
            <a:r>
              <a:rPr lang="en-US" i="1" dirty="0"/>
              <a:t>jaw</a:t>
            </a:r>
            <a:r>
              <a:rPr lang="en-US" dirty="0"/>
              <a:t>, </a:t>
            </a:r>
            <a:r>
              <a:rPr lang="en-US" i="1" dirty="0"/>
              <a:t>lips</a:t>
            </a:r>
            <a:r>
              <a:rPr lang="en-US" dirty="0"/>
              <a:t>, </a:t>
            </a:r>
            <a:r>
              <a:rPr lang="en-US" i="1" dirty="0"/>
              <a:t>velum</a:t>
            </a:r>
          </a:p>
          <a:p>
            <a:pPr lvl="1"/>
            <a:r>
              <a:rPr lang="en-US" dirty="0"/>
              <a:t>(Typical) passive articulators: </a:t>
            </a:r>
            <a:r>
              <a:rPr lang="en-US" i="1" dirty="0"/>
              <a:t>teeth</a:t>
            </a:r>
            <a:r>
              <a:rPr lang="en-US" dirty="0"/>
              <a:t>, </a:t>
            </a:r>
            <a:r>
              <a:rPr lang="en-US" i="1" dirty="0"/>
              <a:t>alveolar ridge</a:t>
            </a:r>
            <a:r>
              <a:rPr lang="en-US" dirty="0"/>
              <a:t>, </a:t>
            </a:r>
            <a:r>
              <a:rPr lang="en-US" i="1" dirty="0"/>
              <a:t>hard &amp; soft palate</a:t>
            </a:r>
            <a:r>
              <a:rPr lang="en-US" dirty="0"/>
              <a:t>, </a:t>
            </a:r>
            <a:r>
              <a:rPr lang="en-US" i="1" dirty="0"/>
              <a:t>uvula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Changes </a:t>
            </a:r>
            <a:r>
              <a:rPr lang="en-US" b="1" i="1" dirty="0"/>
              <a:t>acoustic resonance </a:t>
            </a:r>
            <a:br>
              <a:rPr lang="en-US" b="1" i="1" dirty="0"/>
            </a:br>
            <a:r>
              <a:rPr lang="en-US" b="1" i="1" dirty="0"/>
              <a:t>characteristics of the vocal tract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Tongue can be further divided into</a:t>
            </a:r>
            <a:br>
              <a:rPr lang="en-US" dirty="0"/>
            </a:br>
            <a:r>
              <a:rPr lang="en-US" dirty="0"/>
              <a:t>different parts.</a:t>
            </a:r>
          </a:p>
          <a:p>
            <a:pPr lvl="1"/>
            <a:r>
              <a:rPr lang="en-US" dirty="0"/>
              <a:t>E.g., tip, blade, body, and base,</a:t>
            </a:r>
          </a:p>
          <a:p>
            <a:pPr lvl="1"/>
            <a:r>
              <a:rPr lang="en-US" dirty="0"/>
              <a:t>Or: tip, blade, front, back, root.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8" y="3200400"/>
            <a:ext cx="4229292" cy="3657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0D2A5B-2DA3-BC43-8678-F6B75ACA0165}"/>
              </a:ext>
            </a:extLst>
          </p:cNvPr>
          <p:cNvGrpSpPr/>
          <p:nvPr/>
        </p:nvGrpSpPr>
        <p:grpSpPr>
          <a:xfrm>
            <a:off x="308819" y="4857522"/>
            <a:ext cx="4357379" cy="1809978"/>
            <a:chOff x="47562" y="4667022"/>
            <a:chExt cx="4357379" cy="1809978"/>
          </a:xfrm>
        </p:grpSpPr>
        <p:pic>
          <p:nvPicPr>
            <p:cNvPr id="7" name="Picture 6" descr="A picture containing text, sky, hanger&#10;&#10;Description automatically generated">
              <a:extLst>
                <a:ext uri="{FF2B5EF4-FFF2-40B4-BE49-F238E27FC236}">
                  <a16:creationId xmlns:a16="http://schemas.microsoft.com/office/drawing/2014/main" id="{3ED68F5C-C1F6-E048-ACB0-24A1DB5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62" y="4667022"/>
              <a:ext cx="4357379" cy="16575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0AEA5B-DBE9-7540-BAE0-709851002DD1}"/>
                </a:ext>
              </a:extLst>
            </p:cNvPr>
            <p:cNvSpPr txBox="1"/>
            <p:nvPr/>
          </p:nvSpPr>
          <p:spPr>
            <a:xfrm>
              <a:off x="1766428" y="6230779"/>
              <a:ext cx="2515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https://</a:t>
              </a:r>
              <a:r>
                <a:rPr lang="en-GB" sz="1000" dirty="0" err="1"/>
                <a:t>englishpronunciationroadmap.com</a:t>
              </a:r>
              <a:endParaRPr lang="en-FI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11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i.stack.imgur.com/cNw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42" y="533400"/>
            <a:ext cx="7268558" cy="62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1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Articulation (normal speed)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https://www.youtube.com/watch?v=Nvvn-ZVdeqQ</a:t>
            </a:r>
            <a:endParaRPr lang="en-US" dirty="0"/>
          </a:p>
        </p:txBody>
      </p:sp>
      <p:pic>
        <p:nvPicPr>
          <p:cNvPr id="4" name="The Flexible Tongue">
            <a:hlinkClick r:id="" action="ppaction://media"/>
            <a:extLst>
              <a:ext uri="{FF2B5EF4-FFF2-40B4-BE49-F238E27FC236}">
                <a16:creationId xmlns:a16="http://schemas.microsoft.com/office/drawing/2014/main" id="{56210F19-934B-904A-AF7A-3ECE36170A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5009" y="2209346"/>
            <a:ext cx="4214133" cy="42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Articulation (slowed 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https://www.youtube.com/watch?v=uTOhDqhCKQs</a:t>
            </a:r>
            <a:endParaRPr lang="en-US" dirty="0"/>
          </a:p>
        </p:txBody>
      </p:sp>
      <p:pic>
        <p:nvPicPr>
          <p:cNvPr id="4" name="Live video of movements during speech production (MRI at 20 ms.)">
            <a:hlinkClick r:id="" action="ppaction://media"/>
            <a:extLst>
              <a:ext uri="{FF2B5EF4-FFF2-40B4-BE49-F238E27FC236}">
                <a16:creationId xmlns:a16="http://schemas.microsoft.com/office/drawing/2014/main" id="{19B434C8-01F8-794C-9D77-A9C17EF87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9594" y="2047195"/>
            <a:ext cx="4506005" cy="45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Activation: let’s vowelize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alternating between [</a:t>
            </a:r>
            <a:r>
              <a:rPr lang="en-US" dirty="0" err="1"/>
              <a:t>i</a:t>
            </a:r>
            <a:r>
              <a:rPr lang="en-US" dirty="0"/>
              <a:t>], [u] and [a] sounds.</a:t>
            </a:r>
          </a:p>
          <a:p>
            <a:pPr lvl="1"/>
            <a:r>
              <a:rPr lang="en-US" dirty="0"/>
              <a:t>Focus on moving only what is necessary to produce them.	</a:t>
            </a:r>
          </a:p>
          <a:p>
            <a:pPr lvl="1"/>
            <a:r>
              <a:rPr lang="en-US" dirty="0"/>
              <a:t>Try to keep F0 fixed.</a:t>
            </a:r>
          </a:p>
          <a:p>
            <a:pPr lvl="1"/>
            <a:r>
              <a:rPr lang="en-US" dirty="0"/>
              <a:t>Observations?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Try to alternate between [</a:t>
            </a:r>
            <a:r>
              <a:rPr lang="en-US" dirty="0" err="1"/>
              <a:t>i</a:t>
            </a:r>
            <a:r>
              <a:rPr lang="en-US" dirty="0"/>
              <a:t>] and [y] sounds.</a:t>
            </a:r>
          </a:p>
          <a:p>
            <a:pPr lvl="1"/>
            <a:r>
              <a:rPr lang="en-US" dirty="0"/>
              <a:t>What changes now?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7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Articulation of vowels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Vowel </a:t>
            </a:r>
            <a:r>
              <a:rPr lang="en-US" b="1" i="1" dirty="0" err="1"/>
              <a:t>frontness</a:t>
            </a:r>
            <a:r>
              <a:rPr lang="en-US" b="1" i="1" dirty="0"/>
              <a:t>/</a:t>
            </a:r>
            <a:r>
              <a:rPr lang="en-US" b="1" i="1" dirty="0" err="1"/>
              <a:t>backness</a:t>
            </a:r>
            <a:r>
              <a:rPr lang="en-US" dirty="0"/>
              <a:t> (tongue position on back/front axis)</a:t>
            </a:r>
          </a:p>
          <a:p>
            <a:r>
              <a:rPr lang="en-US" b="1" i="1" dirty="0"/>
              <a:t>Vowel </a:t>
            </a:r>
            <a:r>
              <a:rPr lang="en-US" b="1" i="1" dirty="0" err="1"/>
              <a:t>openess</a:t>
            </a:r>
            <a:r>
              <a:rPr lang="en-US" b="1" i="1" dirty="0"/>
              <a:t>/closeness</a:t>
            </a:r>
            <a:r>
              <a:rPr lang="en-US" dirty="0"/>
              <a:t> (tongue position on up/down axis; sometimes “low” vs. “high”)</a:t>
            </a:r>
          </a:p>
          <a:p>
            <a:r>
              <a:rPr lang="en-US" b="1" i="1" dirty="0"/>
              <a:t>Lip roundedness </a:t>
            </a:r>
            <a:r>
              <a:rPr lang="en-US" dirty="0"/>
              <a:t>(effective lengthening of the vocal tract)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0DBFF-B604-8041-9FB4-243173ED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38" y="3189993"/>
            <a:ext cx="4840329" cy="361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2424" y="3113793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IPA vowel chart</a:t>
            </a:r>
          </a:p>
        </p:txBody>
      </p:sp>
    </p:spTree>
    <p:extLst>
      <p:ext uri="{BB962C8B-B14F-4D97-AF65-F5344CB8AC3E}">
        <p14:creationId xmlns:p14="http://schemas.microsoft.com/office/powerpoint/2010/main" val="1354502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821" y="3093427"/>
            <a:ext cx="3320984" cy="256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Tongue position and vowel resonances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9712" y="5763818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Adapted from Daniel Jones &amp; Wikipedia</a:t>
            </a:r>
          </a:p>
        </p:txBody>
      </p:sp>
      <p:pic>
        <p:nvPicPr>
          <p:cNvPr id="16" name="Picture 15" descr="vowels_v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6" y="1597550"/>
            <a:ext cx="4940300" cy="431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57314" y="5238017"/>
            <a:ext cx="627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open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7661" y="3345903"/>
            <a:ext cx="647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close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02269" y="6078052"/>
            <a:ext cx="171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Reproduced with permission from</a:t>
            </a:r>
            <a:br>
              <a:rPr lang="en-US" sz="800" dirty="0"/>
            </a:br>
            <a:r>
              <a:rPr lang="en-US" sz="800" dirty="0" err="1"/>
              <a:t>Airaksinen</a:t>
            </a:r>
            <a:r>
              <a:rPr lang="en-US" sz="800" dirty="0"/>
              <a:t> (2018).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00467" y="1440617"/>
            <a:ext cx="6647842" cy="2341403"/>
            <a:chOff x="2300467" y="1440617"/>
            <a:chExt cx="6647842" cy="2341403"/>
          </a:xfrm>
        </p:grpSpPr>
        <p:sp>
          <p:nvSpPr>
            <p:cNvPr id="20" name="Oval 19"/>
            <p:cNvSpPr/>
            <p:nvPr/>
          </p:nvSpPr>
          <p:spPr>
            <a:xfrm>
              <a:off x="5974556" y="3345903"/>
              <a:ext cx="482758" cy="4361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23417" y="1747610"/>
              <a:ext cx="338882" cy="341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335523" y="1747610"/>
              <a:ext cx="372780" cy="34106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44895" y="1635709"/>
              <a:ext cx="37034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[</a:t>
              </a:r>
              <a:r>
                <a:rPr lang="en-US" sz="1500" dirty="0" err="1">
                  <a:solidFill>
                    <a:srgbClr val="FF0000"/>
                  </a:solidFill>
                </a:rPr>
                <a:t>i</a:t>
              </a:r>
              <a:r>
                <a:rPr lang="en-US" sz="1500" dirty="0">
                  <a:solidFill>
                    <a:srgbClr val="FF0000"/>
                  </a:solidFill>
                </a:rPr>
                <a:t>]</a:t>
              </a:r>
              <a:r>
                <a:rPr lang="en-US" sz="1500" dirty="0"/>
                <a:t> = close front vowel </a:t>
              </a:r>
              <a:r>
                <a:rPr lang="en-US" sz="1500" dirty="0">
                  <a:sym typeface="Wingdings"/>
                </a:rPr>
                <a:t> low F1, high F2 </a:t>
              </a:r>
              <a:r>
                <a:rPr lang="en-US" sz="1500" dirty="0"/>
                <a:t>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00467" y="1447398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0000"/>
                  </a:solidFill>
                </a:rPr>
                <a:t>F1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99154" y="1440617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FF0000"/>
                  </a:solidFill>
                </a:rPr>
                <a:t>F2</a:t>
              </a: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5430916" y="3037696"/>
            <a:ext cx="325588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93450" y="2601277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290227" y="3190097"/>
            <a:ext cx="26284" cy="23556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83898" y="4192030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459912" y="1927092"/>
            <a:ext cx="6446036" cy="3567663"/>
            <a:chOff x="2459912" y="1927092"/>
            <a:chExt cx="6446036" cy="3567663"/>
          </a:xfrm>
        </p:grpSpPr>
        <p:sp>
          <p:nvSpPr>
            <p:cNvPr id="27" name="TextBox 26"/>
            <p:cNvSpPr txBox="1"/>
            <p:nvPr/>
          </p:nvSpPr>
          <p:spPr>
            <a:xfrm>
              <a:off x="5244895" y="1927092"/>
              <a:ext cx="36610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</a:rPr>
                <a:t>[a]</a:t>
              </a:r>
              <a:r>
                <a:rPr lang="en-US" sz="1500" dirty="0"/>
                <a:t> = open back vowel </a:t>
              </a:r>
              <a:r>
                <a:rPr lang="en-US" sz="1500" dirty="0">
                  <a:sym typeface="Wingdings"/>
                </a:rPr>
                <a:t> high F1, low F2 </a:t>
              </a:r>
              <a:r>
                <a:rPr lang="en-US" sz="1500" dirty="0"/>
                <a:t> 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8123680" y="5058638"/>
              <a:ext cx="482758" cy="4361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482862" y="2970609"/>
              <a:ext cx="338882" cy="341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59912" y="2670397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3366FF"/>
                  </a:solidFill>
                </a:rPr>
                <a:t>F1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2763727" y="3141142"/>
              <a:ext cx="372780" cy="34106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27358" y="2834149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3366FF"/>
                  </a:solidFill>
                </a:rPr>
                <a:t>F2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78287" y="2250257"/>
            <a:ext cx="6573748" cy="2764973"/>
            <a:chOff x="2278287" y="2250257"/>
            <a:chExt cx="6573748" cy="2764973"/>
          </a:xfrm>
        </p:grpSpPr>
        <p:sp>
          <p:nvSpPr>
            <p:cNvPr id="46" name="TextBox 45"/>
            <p:cNvSpPr txBox="1"/>
            <p:nvPr/>
          </p:nvSpPr>
          <p:spPr>
            <a:xfrm>
              <a:off x="5244895" y="2250257"/>
              <a:ext cx="36071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8000"/>
                  </a:solidFill>
                </a:rPr>
                <a:t>[u]</a:t>
              </a:r>
              <a:r>
                <a:rPr lang="en-US" sz="1500" dirty="0"/>
                <a:t> = close back vowel </a:t>
              </a:r>
              <a:r>
                <a:rPr lang="en-US" sz="1500" dirty="0">
                  <a:sym typeface="Wingdings"/>
                </a:rPr>
                <a:t> low F1, low F2 </a:t>
              </a:r>
              <a:r>
                <a:rPr lang="en-US" sz="1500" dirty="0"/>
                <a:t> 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709616" y="4674166"/>
              <a:ext cx="372780" cy="34106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73247" y="4367173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008000"/>
                  </a:solidFill>
                </a:rPr>
                <a:t>F2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301237" y="4505802"/>
              <a:ext cx="338882" cy="34106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78287" y="4205590"/>
              <a:ext cx="4091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008000"/>
                  </a:solidFill>
                </a:rPr>
                <a:t>F1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7725260" y="3653680"/>
              <a:ext cx="482758" cy="43611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50000"/>
                    <a:alpha val="0"/>
                  </a:schemeClr>
                </a:gs>
                <a:gs pos="34000">
                  <a:schemeClr val="accent1">
                    <a:shade val="70000"/>
                    <a:satMod val="140000"/>
                    <a:alpha val="0"/>
                  </a:schemeClr>
                </a:gs>
                <a:gs pos="70000">
                  <a:schemeClr val="accent1">
                    <a:tint val="100000"/>
                    <a:shade val="90000"/>
                    <a:satMod val="140000"/>
                    <a:alpha val="0"/>
                  </a:schemeClr>
                </a:gs>
                <a:gs pos="100000">
                  <a:schemeClr val="accent1">
                    <a:tint val="100000"/>
                    <a:shade val="100000"/>
                    <a:satMod val="100000"/>
                    <a:alpha val="0"/>
                  </a:schemeClr>
                </a:gs>
              </a:gsLst>
              <a:path path="circle">
                <a:fillToRect l="100000" t="100000" r="100000" b="100000"/>
              </a:path>
              <a:tileRect/>
            </a:gradFill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618811-C7E7-4AFD-5B80-63C6E4C6CAE2}"/>
              </a:ext>
            </a:extLst>
          </p:cNvPr>
          <p:cNvSpPr txBox="1"/>
          <p:nvPr/>
        </p:nvSpPr>
        <p:spPr>
          <a:xfrm>
            <a:off x="1475031" y="6424281"/>
            <a:ext cx="668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 dirty="0"/>
              <a:t>Resonances of the tract = </a:t>
            </a:r>
            <a:r>
              <a:rPr lang="en-FI" b="1" i="1" dirty="0">
                <a:solidFill>
                  <a:srgbClr val="7030A0"/>
                </a:solidFill>
              </a:rPr>
              <a:t>formants, </a:t>
            </a:r>
            <a:r>
              <a:rPr lang="en-FI" i="1" dirty="0"/>
              <a:t>denoted as</a:t>
            </a:r>
            <a:r>
              <a:rPr lang="en-FI" b="1" i="1" dirty="0"/>
              <a:t> </a:t>
            </a:r>
            <a:r>
              <a:rPr lang="en-FI" b="1" dirty="0"/>
              <a:t>F1, F2, F3 …</a:t>
            </a:r>
            <a:endParaRPr lang="en-FI" b="1" i="1" dirty="0"/>
          </a:p>
        </p:txBody>
      </p:sp>
    </p:spTree>
    <p:extLst>
      <p:ext uri="{BB962C8B-B14F-4D97-AF65-F5344CB8AC3E}">
        <p14:creationId xmlns:p14="http://schemas.microsoft.com/office/powerpoint/2010/main" val="53141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Articulation of consonants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dirty="0" err="1"/>
              <a:t>Consonants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determined</a:t>
            </a:r>
            <a:r>
              <a:rPr lang="fi-FI" dirty="0"/>
              <a:t> </a:t>
            </a:r>
            <a:r>
              <a:rPr lang="fi-FI" dirty="0" err="1"/>
              <a:t>according</a:t>
            </a:r>
            <a:r>
              <a:rPr lang="fi-FI" dirty="0"/>
              <a:t> to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:</a:t>
            </a:r>
          </a:p>
          <a:p>
            <a:r>
              <a:rPr lang="fi-FI" b="1" i="1" dirty="0"/>
              <a:t>Place of </a:t>
            </a:r>
            <a:r>
              <a:rPr lang="fi-FI" b="1" i="1" dirty="0" err="1"/>
              <a:t>articulation</a:t>
            </a:r>
            <a:r>
              <a:rPr lang="fi-FI" dirty="0"/>
              <a:t>: </a:t>
            </a:r>
            <a:r>
              <a:rPr lang="fi-FI" dirty="0" err="1"/>
              <a:t>where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constriction</a:t>
            </a:r>
            <a:r>
              <a:rPr lang="fi-FI" dirty="0"/>
              <a:t>?</a:t>
            </a:r>
          </a:p>
          <a:p>
            <a:r>
              <a:rPr lang="fi-FI" b="1" i="1" dirty="0"/>
              <a:t>Manner of </a:t>
            </a:r>
            <a:r>
              <a:rPr lang="fi-FI" b="1" i="1" dirty="0" err="1"/>
              <a:t>articulation</a:t>
            </a:r>
            <a:r>
              <a:rPr lang="fi-FI" dirty="0"/>
              <a:t>:</a:t>
            </a:r>
            <a:r>
              <a:rPr lang="fi-FI" i="1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constriction</a:t>
            </a:r>
            <a:r>
              <a:rPr lang="fi-FI" dirty="0"/>
              <a:t>?</a:t>
            </a:r>
          </a:p>
          <a:p>
            <a:r>
              <a:rPr lang="fi-FI" b="1" i="1" dirty="0" err="1"/>
              <a:t>Phonation</a:t>
            </a:r>
            <a:r>
              <a:rPr lang="fi-FI" b="1" i="1" dirty="0"/>
              <a:t> </a:t>
            </a:r>
            <a:r>
              <a:rPr lang="fi-FI" b="1" i="1" dirty="0" err="1"/>
              <a:t>style</a:t>
            </a:r>
            <a:r>
              <a:rPr lang="fi-FI" dirty="0"/>
              <a:t>: </a:t>
            </a:r>
            <a:r>
              <a:rPr lang="fi-FI" dirty="0" err="1"/>
              <a:t>voiced</a:t>
            </a:r>
            <a:r>
              <a:rPr lang="fi-FI" dirty="0"/>
              <a:t>, </a:t>
            </a:r>
            <a:r>
              <a:rPr lang="fi-FI" dirty="0" err="1"/>
              <a:t>unvoiced</a:t>
            </a:r>
            <a:r>
              <a:rPr lang="fi-FI" dirty="0"/>
              <a:t>?</a:t>
            </a:r>
          </a:p>
          <a:p>
            <a:pPr lvl="1"/>
            <a:endParaRPr lang="fi-FI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5D8A0-4ACD-F54E-A010-C3D3298F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9503"/>
            <a:ext cx="9144000" cy="35184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7324" y="3725694"/>
            <a:ext cx="1274003" cy="2751306"/>
            <a:chOff x="107324" y="3725694"/>
            <a:chExt cx="1274003" cy="2751306"/>
          </a:xfrm>
        </p:grpSpPr>
        <p:sp>
          <p:nvSpPr>
            <p:cNvPr id="5" name="Rectangle 4"/>
            <p:cNvSpPr/>
            <p:nvPr/>
          </p:nvSpPr>
          <p:spPr>
            <a:xfrm>
              <a:off x="496110" y="3725694"/>
              <a:ext cx="885217" cy="2751306"/>
            </a:xfrm>
            <a:prstGeom prst="rect">
              <a:avLst/>
            </a:prstGeom>
            <a:noFill/>
            <a:ln>
              <a:solidFill>
                <a:srgbClr val="BC3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-191476" y="491408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C3021"/>
                  </a:solidFill>
                </a:rPr>
                <a:t>Manner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6110" y="3356362"/>
            <a:ext cx="8310433" cy="704009"/>
            <a:chOff x="496110" y="3356362"/>
            <a:chExt cx="8310433" cy="704009"/>
          </a:xfrm>
        </p:grpSpPr>
        <p:sp>
          <p:nvSpPr>
            <p:cNvPr id="8" name="Rectangle 7"/>
            <p:cNvSpPr/>
            <p:nvPr/>
          </p:nvSpPr>
          <p:spPr>
            <a:xfrm>
              <a:off x="496110" y="3725694"/>
              <a:ext cx="8310433" cy="334677"/>
            </a:xfrm>
            <a:prstGeom prst="rect">
              <a:avLst/>
            </a:prstGeom>
            <a:noFill/>
            <a:ln>
              <a:solidFill>
                <a:srgbClr val="BC3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41480" y="3356362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C3021"/>
                  </a:solidFill>
                </a:rPr>
                <a:t>(&lt;-- front)      Place      (back --&gt;</a:t>
              </a:r>
              <a:r>
                <a:rPr lang="en-US" dirty="0">
                  <a:solidFill>
                    <a:srgbClr val="BC3021"/>
                  </a:solidFill>
                  <a:sym typeface="Wingdings"/>
                </a:rPr>
                <a:t>)</a:t>
              </a:r>
              <a:endParaRPr lang="en-US" dirty="0">
                <a:solidFill>
                  <a:srgbClr val="BC302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324E20-1228-909F-D958-9CF385038551}"/>
              </a:ext>
            </a:extLst>
          </p:cNvPr>
          <p:cNvGrpSpPr/>
          <p:nvPr/>
        </p:nvGrpSpPr>
        <p:grpSpPr>
          <a:xfrm>
            <a:off x="6103620" y="3107871"/>
            <a:ext cx="2376623" cy="1227909"/>
            <a:chOff x="6103620" y="3107871"/>
            <a:chExt cx="2376623" cy="122790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FC11A1-2655-15A1-E4E9-5613D0DB2EDD}"/>
                </a:ext>
              </a:extLst>
            </p:cNvPr>
            <p:cNvSpPr/>
            <p:nvPr/>
          </p:nvSpPr>
          <p:spPr>
            <a:xfrm>
              <a:off x="6103620" y="4060371"/>
              <a:ext cx="617220" cy="27540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1E7BAB-20B1-2E58-9736-9110D1595A58}"/>
                </a:ext>
              </a:extLst>
            </p:cNvPr>
            <p:cNvSpPr txBox="1"/>
            <p:nvPr/>
          </p:nvSpPr>
          <p:spPr>
            <a:xfrm>
              <a:off x="6602806" y="3107871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u</a:t>
              </a:r>
              <a:r>
                <a:rPr lang="en-FI" dirty="0">
                  <a:solidFill>
                    <a:srgbClr val="C00000"/>
                  </a:solidFill>
                </a:rPr>
                <a:t>nvoiced voiced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F546EA-EED2-4AB2-7C9A-CE623F9D8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2230" y="3429000"/>
              <a:ext cx="679714" cy="58441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4387FD-D674-05B2-FA20-922013D88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654" y="3416630"/>
              <a:ext cx="1223696" cy="59678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65115-7F33-044B-A3D5-BC352A07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2" y="2476980"/>
            <a:ext cx="7634139" cy="28885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4932" y="52397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speech chain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D1815E-4ADA-6743-96EE-C13C17AA5A24}"/>
              </a:ext>
            </a:extLst>
          </p:cNvPr>
          <p:cNvSpPr/>
          <p:nvPr/>
        </p:nvSpPr>
        <p:spPr>
          <a:xfrm>
            <a:off x="3149403" y="2391539"/>
            <a:ext cx="3072809" cy="372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889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67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Activation: let’s make some consonants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7868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fi-FI" dirty="0" err="1"/>
              <a:t>Plosives</a:t>
            </a:r>
            <a:r>
              <a:rPr lang="fi-FI" dirty="0"/>
              <a:t>: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producing</a:t>
            </a:r>
            <a:r>
              <a:rPr lang="fi-FI" dirty="0"/>
              <a:t> [p] and [b].</a:t>
            </a:r>
          </a:p>
          <a:p>
            <a:pPr lvl="2"/>
            <a:r>
              <a:rPr lang="fi-FI" sz="1800" dirty="0" err="1"/>
              <a:t>What</a:t>
            </a:r>
            <a:r>
              <a:rPr lang="fi-FI" sz="1800" dirty="0"/>
              <a:t> is </a:t>
            </a:r>
            <a:r>
              <a:rPr lang="fi-FI" sz="1800" dirty="0" err="1"/>
              <a:t>different</a:t>
            </a:r>
            <a:r>
              <a:rPr lang="fi-FI" sz="1800" dirty="0"/>
              <a:t>?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dirty="0" err="1"/>
              <a:t>Alternate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[p] and [k] and [t] (</a:t>
            </a:r>
            <a:r>
              <a:rPr lang="fi-FI" dirty="0" err="1"/>
              <a:t>e.g</a:t>
            </a:r>
            <a:r>
              <a:rPr lang="fi-FI" dirty="0"/>
              <a:t>., [</a:t>
            </a:r>
            <a:r>
              <a:rPr lang="fi-FI" dirty="0" err="1"/>
              <a:t>pa</a:t>
            </a:r>
            <a:r>
              <a:rPr lang="fi-FI" dirty="0"/>
              <a:t>], [ka], [</a:t>
            </a:r>
            <a:r>
              <a:rPr lang="fi-FI" dirty="0" err="1"/>
              <a:t>ta</a:t>
            </a:r>
            <a:r>
              <a:rPr lang="fi-FI" dirty="0"/>
              <a:t>])</a:t>
            </a:r>
          </a:p>
          <a:p>
            <a:pPr lvl="2"/>
            <a:r>
              <a:rPr lang="fi-FI" sz="1800" dirty="0" err="1"/>
              <a:t>What</a:t>
            </a:r>
            <a:r>
              <a:rPr lang="fi-FI" sz="1800" dirty="0"/>
              <a:t> </a:t>
            </a:r>
            <a:r>
              <a:rPr lang="fi-FI" sz="1800" dirty="0" err="1"/>
              <a:t>changes</a:t>
            </a:r>
            <a:r>
              <a:rPr lang="fi-FI" sz="1800" dirty="0"/>
              <a:t> </a:t>
            </a:r>
            <a:r>
              <a:rPr lang="fi-FI" sz="1800" dirty="0" err="1"/>
              <a:t>now</a:t>
            </a:r>
            <a:r>
              <a:rPr lang="fi-FI" sz="1800" dirty="0"/>
              <a:t>?</a:t>
            </a:r>
          </a:p>
          <a:p>
            <a:pPr lvl="1"/>
            <a:endParaRPr lang="fi-FI" dirty="0"/>
          </a:p>
          <a:p>
            <a:pPr marL="0" indent="0">
              <a:buNone/>
            </a:pPr>
            <a:r>
              <a:rPr lang="fi-FI" dirty="0" err="1"/>
              <a:t>Labiodentals</a:t>
            </a:r>
            <a:r>
              <a:rPr lang="fi-FI" i="1" dirty="0"/>
              <a:t>: </a:t>
            </a:r>
            <a:r>
              <a:rPr lang="fi-FI" dirty="0" err="1"/>
              <a:t>try</a:t>
            </a:r>
            <a:r>
              <a:rPr lang="fi-FI" dirty="0"/>
              <a:t> [</a:t>
            </a:r>
            <a:r>
              <a:rPr lang="fi-FI" dirty="0">
                <a:sym typeface="Wingdings" pitchFamily="2" charset="2"/>
              </a:rPr>
              <a:t>f] and [v]</a:t>
            </a:r>
          </a:p>
          <a:p>
            <a:endParaRPr lang="fi-FI" dirty="0">
              <a:sym typeface="Wingdings" pitchFamily="2" charset="2"/>
            </a:endParaRPr>
          </a:p>
          <a:p>
            <a:pPr marL="0" indent="0">
              <a:buNone/>
            </a:pPr>
            <a:r>
              <a:rPr lang="fi-FI" dirty="0" err="1">
                <a:sym typeface="Wingdings" pitchFamily="2" charset="2"/>
              </a:rPr>
              <a:t>What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happens</a:t>
            </a:r>
            <a:r>
              <a:rPr lang="fi-FI" dirty="0">
                <a:sym typeface="Wingdings" pitchFamily="2" charset="2"/>
              </a:rPr>
              <a:t> in [l] (</a:t>
            </a:r>
            <a:r>
              <a:rPr lang="fi-FI" dirty="0" err="1">
                <a:sym typeface="Wingdings" pitchFamily="2" charset="2"/>
              </a:rPr>
              <a:t>such</a:t>
            </a:r>
            <a:r>
              <a:rPr lang="fi-FI" dirty="0">
                <a:sym typeface="Wingdings" pitchFamily="2" charset="2"/>
              </a:rPr>
              <a:t> as in ”</a:t>
            </a:r>
            <a:r>
              <a:rPr lang="fi-FI" b="1" dirty="0" err="1">
                <a:sym typeface="Wingdings" pitchFamily="2" charset="2"/>
              </a:rPr>
              <a:t>l</a:t>
            </a:r>
            <a:r>
              <a:rPr lang="fi-FI" dirty="0" err="1">
                <a:sym typeface="Wingdings" pitchFamily="2" charset="2"/>
              </a:rPr>
              <a:t>ike</a:t>
            </a:r>
            <a:r>
              <a:rPr lang="fi-FI" dirty="0">
                <a:sym typeface="Wingdings" pitchFamily="2" charset="2"/>
              </a:rPr>
              <a:t>”)?</a:t>
            </a:r>
          </a:p>
          <a:p>
            <a:pPr lvl="1"/>
            <a:r>
              <a:rPr lang="fi-FI" dirty="0" err="1">
                <a:sym typeface="Wingdings" pitchFamily="2" charset="2"/>
              </a:rPr>
              <a:t>Where’s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airflow</a:t>
            </a:r>
            <a:r>
              <a:rPr lang="fi-FI" dirty="0">
                <a:sym typeface="Wingdings" pitchFamily="2" charset="2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Nasals and nasalization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Normally</a:t>
            </a:r>
            <a:r>
              <a:rPr lang="en-US" b="1" dirty="0"/>
              <a:t> </a:t>
            </a:r>
            <a:r>
              <a:rPr lang="en-US" dirty="0"/>
              <a:t>air flows through mouth only.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Nasals:</a:t>
            </a:r>
            <a:r>
              <a:rPr lang="en-US" dirty="0"/>
              <a:t> velopharyngeal port (often just </a:t>
            </a:r>
            <a:r>
              <a:rPr lang="en-US" i="1" dirty="0"/>
              <a:t>velum)</a:t>
            </a:r>
            <a:r>
              <a:rPr lang="en-US" dirty="0"/>
              <a:t> is open, air radiates through nose.</a:t>
            </a:r>
          </a:p>
          <a:p>
            <a:pPr lvl="1"/>
            <a:r>
              <a:rPr lang="en-US" b="1" dirty="0"/>
              <a:t>Nasal consonants</a:t>
            </a:r>
            <a:r>
              <a:rPr lang="en-US" dirty="0"/>
              <a:t> [n, m, ng]: air flow only through nostrils</a:t>
            </a:r>
          </a:p>
          <a:p>
            <a:pPr lvl="1"/>
            <a:r>
              <a:rPr lang="en-US" b="1" dirty="0"/>
              <a:t>Nasalized vowels </a:t>
            </a:r>
            <a:r>
              <a:rPr lang="en-US" dirty="0"/>
              <a:t>(e.g., </a:t>
            </a:r>
            <a:r>
              <a:rPr lang="en-GB" dirty="0">
                <a:hlinkClick r:id="rId2" tooltip="Fr-en.ogg"/>
              </a:rPr>
              <a:t>/ɑ̃/</a:t>
            </a:r>
            <a:r>
              <a:rPr lang="en-GB" dirty="0"/>
              <a:t>)</a:t>
            </a:r>
            <a:r>
              <a:rPr lang="en-US" dirty="0"/>
              <a:t>: air flow through mouth and nose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56" y="4006855"/>
            <a:ext cx="1559364" cy="2231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02" y="4006855"/>
            <a:ext cx="1482612" cy="221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70" y="4030133"/>
            <a:ext cx="1546187" cy="2219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6856" y="62263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vowel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9302" y="624958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nasalized vowel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0853" y="624958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nasal consonant</a:t>
            </a:r>
          </a:p>
        </p:txBody>
      </p:sp>
    </p:spTree>
    <p:extLst>
      <p:ext uri="{BB962C8B-B14F-4D97-AF65-F5344CB8AC3E}">
        <p14:creationId xmlns:p14="http://schemas.microsoft.com/office/powerpoint/2010/main" val="87531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7728-4065-4D4F-8D0A-C33C2FA9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E7D97-AF2E-FA4F-9E38-C06149065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https://dood.al/pinktrombone/</a:t>
            </a:r>
            <a:r>
              <a:rPr lang="en-GB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906772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2D93-F9AD-834B-92D4-61A556F1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Classification</a:t>
            </a:r>
            <a:r>
              <a:rPr lang="fi-FI" dirty="0"/>
              <a:t> of </a:t>
            </a: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sounds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8C8C-71B7-8C4E-B6B1-375E2A360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classification</a:t>
            </a:r>
            <a:r>
              <a:rPr lang="fi-FI" dirty="0"/>
              <a:t> </a:t>
            </a:r>
            <a:r>
              <a:rPr lang="fi-FI" dirty="0" err="1"/>
              <a:t>principles</a:t>
            </a:r>
            <a:r>
              <a:rPr lang="fi-FI" dirty="0"/>
              <a:t>:</a:t>
            </a:r>
          </a:p>
          <a:p>
            <a:pPr marL="0" indent="0">
              <a:buNone/>
            </a:pPr>
            <a:endParaRPr lang="fi-FI" sz="1200" dirty="0"/>
          </a:p>
          <a:p>
            <a:pPr marL="274320" lvl="1" indent="0">
              <a:buNone/>
            </a:pPr>
            <a:r>
              <a:rPr lang="fi-FI" b="1" dirty="0" err="1"/>
              <a:t>Pulmonic</a:t>
            </a:r>
            <a:r>
              <a:rPr lang="fi-FI" b="1" dirty="0"/>
              <a:t> </a:t>
            </a:r>
            <a:r>
              <a:rPr lang="fi-FI" b="1" dirty="0" err="1"/>
              <a:t>sounds</a:t>
            </a:r>
            <a:r>
              <a:rPr lang="fi-FI" dirty="0"/>
              <a:t>: </a:t>
            </a:r>
            <a:r>
              <a:rPr lang="fi-FI" dirty="0" err="1"/>
              <a:t>exhalation</a:t>
            </a:r>
            <a:r>
              <a:rPr lang="fi-FI" dirty="0"/>
              <a:t> (air-</a:t>
            </a:r>
            <a:r>
              <a:rPr lang="fi-FI" dirty="0" err="1"/>
              <a:t>pressure</a:t>
            </a:r>
            <a:r>
              <a:rPr lang="fi-FI" dirty="0"/>
              <a:t>)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lungs</a:t>
            </a:r>
            <a:r>
              <a:rPr lang="fi-FI" dirty="0"/>
              <a:t>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phones</a:t>
            </a:r>
            <a:r>
              <a:rPr lang="fi-FI" dirty="0"/>
              <a:t>.</a:t>
            </a:r>
          </a:p>
          <a:p>
            <a:pPr lvl="1"/>
            <a:endParaRPr lang="fi-FI" sz="600" b="1" dirty="0"/>
          </a:p>
          <a:p>
            <a:pPr marL="274320" lvl="1" indent="0">
              <a:buNone/>
            </a:pPr>
            <a:r>
              <a:rPr lang="fi-FI" b="1" dirty="0" err="1"/>
              <a:t>Non-pulmonic</a:t>
            </a:r>
            <a:r>
              <a:rPr lang="fi-FI" b="1" dirty="0"/>
              <a:t> </a:t>
            </a:r>
            <a:r>
              <a:rPr lang="fi-FI" b="1" dirty="0" err="1"/>
              <a:t>sounds</a:t>
            </a:r>
            <a:r>
              <a:rPr lang="fi-FI" dirty="0"/>
              <a:t>:</a:t>
            </a:r>
            <a:r>
              <a:rPr lang="fi-FI" i="1" dirty="0"/>
              <a:t> </a:t>
            </a:r>
            <a:r>
              <a:rPr lang="fi-FI" i="1" dirty="0" err="1"/>
              <a:t>ejectives</a:t>
            </a:r>
            <a:r>
              <a:rPr lang="fi-FI" dirty="0"/>
              <a:t>, </a:t>
            </a:r>
            <a:r>
              <a:rPr lang="fi-FI" i="1" dirty="0" err="1"/>
              <a:t>implosives</a:t>
            </a:r>
            <a:r>
              <a:rPr lang="fi-FI" dirty="0"/>
              <a:t> and </a:t>
            </a:r>
            <a:r>
              <a:rPr lang="fi-FI" i="1" dirty="0" err="1"/>
              <a:t>clicks</a:t>
            </a:r>
            <a:r>
              <a:rPr lang="fi-FI" dirty="0"/>
              <a:t>. </a:t>
            </a:r>
            <a:r>
              <a:rPr lang="fi-FI" dirty="0" err="1"/>
              <a:t>Uncommon</a:t>
            </a:r>
            <a:r>
              <a:rPr lang="fi-FI" dirty="0"/>
              <a:t>.</a:t>
            </a:r>
          </a:p>
          <a:p>
            <a:pPr lvl="1"/>
            <a:endParaRPr lang="fi-FI" sz="600" b="1" dirty="0"/>
          </a:p>
          <a:p>
            <a:pPr marL="274320" lvl="1" indent="0">
              <a:buNone/>
            </a:pPr>
            <a:r>
              <a:rPr lang="fi-FI" b="1" dirty="0" err="1"/>
              <a:t>Vowel</a:t>
            </a:r>
            <a:r>
              <a:rPr lang="fi-FI" b="1" dirty="0"/>
              <a:t> </a:t>
            </a:r>
            <a:r>
              <a:rPr lang="fi-FI" b="1" dirty="0" err="1"/>
              <a:t>quantity</a:t>
            </a:r>
            <a:r>
              <a:rPr lang="fi-FI" b="1" dirty="0"/>
              <a:t> </a:t>
            </a:r>
            <a:r>
              <a:rPr lang="fi-FI" dirty="0"/>
              <a:t>= ”</a:t>
            </a:r>
            <a:r>
              <a:rPr lang="fi-FI" dirty="0" err="1"/>
              <a:t>length</a:t>
            </a:r>
            <a:r>
              <a:rPr lang="fi-FI" dirty="0"/>
              <a:t>”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vowel</a:t>
            </a:r>
            <a:endParaRPr lang="fi-FI" dirty="0"/>
          </a:p>
          <a:p>
            <a:pPr lvl="2"/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quantities</a:t>
            </a:r>
            <a:r>
              <a:rPr lang="fi-FI" dirty="0"/>
              <a:t>: </a:t>
            </a:r>
            <a:r>
              <a:rPr lang="fi-FI" dirty="0" err="1"/>
              <a:t>short</a:t>
            </a:r>
            <a:r>
              <a:rPr lang="fi-FI" dirty="0"/>
              <a:t> and long.</a:t>
            </a:r>
            <a:br>
              <a:rPr lang="fi-FI" dirty="0"/>
            </a:br>
            <a:r>
              <a:rPr lang="fi-FI" dirty="0"/>
              <a:t> </a:t>
            </a:r>
            <a:r>
              <a:rPr lang="fi-FI" dirty="0" err="1"/>
              <a:t>e.g</a:t>
            </a:r>
            <a:r>
              <a:rPr lang="fi-FI" dirty="0"/>
              <a:t>., [takka] vs. [</a:t>
            </a:r>
            <a:r>
              <a:rPr lang="fi-FI" dirty="0" err="1"/>
              <a:t>ta:kka</a:t>
            </a:r>
            <a:r>
              <a:rPr lang="fi-FI" dirty="0"/>
              <a:t>] (</a:t>
            </a:r>
            <a:r>
              <a:rPr lang="fi-FI" i="1" dirty="0" err="1"/>
              <a:t>fireplace</a:t>
            </a:r>
            <a:r>
              <a:rPr lang="fi-FI" dirty="0"/>
              <a:t> vs. </a:t>
            </a:r>
            <a:r>
              <a:rPr lang="fi-FI" i="1" dirty="0" err="1"/>
              <a:t>burden</a:t>
            </a:r>
            <a:r>
              <a:rPr lang="fi-FI" dirty="0"/>
              <a:t>) </a:t>
            </a:r>
          </a:p>
          <a:p>
            <a:pPr lvl="2"/>
            <a:r>
              <a:rPr lang="fi-FI" dirty="0"/>
              <a:t>Estonian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quantities</a:t>
            </a:r>
            <a:r>
              <a:rPr lang="fi-FI" dirty="0"/>
              <a:t> (</a:t>
            </a:r>
            <a:r>
              <a:rPr lang="fi-FI" dirty="0" err="1"/>
              <a:t>short</a:t>
            </a:r>
            <a:r>
              <a:rPr lang="fi-FI" dirty="0"/>
              <a:t>, long, </a:t>
            </a:r>
            <a:r>
              <a:rPr lang="fi-FI" dirty="0" err="1"/>
              <a:t>very</a:t>
            </a:r>
            <a:r>
              <a:rPr lang="fi-FI" dirty="0"/>
              <a:t> long).</a:t>
            </a:r>
          </a:p>
          <a:p>
            <a:pPr lvl="2"/>
            <a:r>
              <a:rPr lang="fi-FI" dirty="0"/>
              <a:t>English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quantities</a:t>
            </a:r>
            <a:r>
              <a:rPr lang="fi-FI" dirty="0"/>
              <a:t>. </a:t>
            </a:r>
          </a:p>
          <a:p>
            <a:pPr lvl="1"/>
            <a:endParaRPr lang="fi-FI" sz="600" b="1" dirty="0"/>
          </a:p>
          <a:p>
            <a:pPr marL="274320" lvl="1" indent="0">
              <a:buNone/>
            </a:pPr>
            <a:r>
              <a:rPr lang="fi-FI" b="1" dirty="0" err="1"/>
              <a:t>Tone</a:t>
            </a:r>
            <a:r>
              <a:rPr lang="fi-FI" b="1" dirty="0"/>
              <a:t>: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(F0) </a:t>
            </a:r>
            <a:r>
              <a:rPr lang="fi-FI" dirty="0" err="1"/>
              <a:t>during</a:t>
            </a:r>
            <a:r>
              <a:rPr lang="fi-FI" dirty="0"/>
              <a:t> a </a:t>
            </a:r>
            <a:r>
              <a:rPr lang="fi-FI" dirty="0" err="1"/>
              <a:t>vowel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syllable</a:t>
            </a:r>
            <a:endParaRPr lang="fi-FI" dirty="0"/>
          </a:p>
          <a:p>
            <a:pPr lvl="2"/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tone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, </a:t>
            </a:r>
            <a:r>
              <a:rPr lang="fi-FI" dirty="0" err="1"/>
              <a:t>such</a:t>
            </a:r>
            <a:r>
              <a:rPr lang="fi-FI" dirty="0"/>
              <a:t> as </a:t>
            </a:r>
            <a:br>
              <a:rPr lang="fi-FI" dirty="0"/>
            </a:br>
            <a:r>
              <a:rPr lang="fi-FI" dirty="0" err="1"/>
              <a:t>Mandarin</a:t>
            </a:r>
            <a:r>
              <a:rPr lang="fi-FI" dirty="0"/>
              <a:t> </a:t>
            </a:r>
            <a:r>
              <a:rPr lang="fi-FI" dirty="0" err="1"/>
              <a:t>Chinese</a:t>
            </a:r>
            <a:endParaRPr lang="fi-FI" dirty="0"/>
          </a:p>
          <a:p>
            <a:pPr lvl="2"/>
            <a:r>
              <a:rPr lang="fi-FI" dirty="0"/>
              <a:t>Level and </a:t>
            </a:r>
            <a:r>
              <a:rPr lang="fi-FI" dirty="0" err="1"/>
              <a:t>change</a:t>
            </a:r>
            <a:r>
              <a:rPr lang="fi-FI" dirty="0"/>
              <a:t> (</a:t>
            </a:r>
            <a:r>
              <a:rPr lang="fi-FI" dirty="0" err="1"/>
              <a:t>e.g</a:t>
            </a:r>
            <a:r>
              <a:rPr lang="fi-FI" dirty="0"/>
              <a:t>.,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falling</a:t>
            </a:r>
            <a:r>
              <a:rPr lang="fi-FI" dirty="0"/>
              <a:t>, </a:t>
            </a:r>
            <a:br>
              <a:rPr lang="fi-FI" dirty="0"/>
            </a:br>
            <a:r>
              <a:rPr lang="fi-FI" dirty="0"/>
              <a:t>medium </a:t>
            </a:r>
            <a:r>
              <a:rPr lang="fi-FI" dirty="0" err="1"/>
              <a:t>falling-rising</a:t>
            </a:r>
            <a:r>
              <a:rPr lang="fi-FI" dirty="0"/>
              <a:t> etc.)</a:t>
            </a:r>
          </a:p>
          <a:p>
            <a:endParaRPr lang="fi-FI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B4A84-5915-E445-97AD-7682C0E6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141" y="5004691"/>
            <a:ext cx="4257860" cy="16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1AFAD-A925-FD46-9268-1B757135BD05}"/>
              </a:ext>
            </a:extLst>
          </p:cNvPr>
          <p:cNvSpPr txBox="1"/>
          <p:nvPr/>
        </p:nvSpPr>
        <p:spPr>
          <a:xfrm>
            <a:off x="6009809" y="6627168"/>
            <a:ext cx="3134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900" dirty="0"/>
              <a:t>Image from </a:t>
            </a:r>
            <a:r>
              <a:rPr lang="en-GB" sz="900" dirty="0"/>
              <a:t>http://</a:t>
            </a:r>
            <a:r>
              <a:rPr lang="en-GB" sz="900" dirty="0" err="1"/>
              <a:t>web.mit.edu</a:t>
            </a:r>
            <a:r>
              <a:rPr lang="en-GB" sz="900" dirty="0"/>
              <a:t>/</a:t>
            </a:r>
            <a:r>
              <a:rPr lang="en-GB" sz="900" dirty="0" err="1"/>
              <a:t>jinzhang</a:t>
            </a:r>
            <a:r>
              <a:rPr lang="en-GB" sz="900" dirty="0"/>
              <a:t>/www/pinyin/tones/</a:t>
            </a:r>
            <a:endParaRPr lang="en-FI" sz="900" dirty="0"/>
          </a:p>
        </p:txBody>
      </p:sp>
    </p:spTree>
    <p:extLst>
      <p:ext uri="{BB962C8B-B14F-4D97-AF65-F5344CB8AC3E}">
        <p14:creationId xmlns:p14="http://schemas.microsoft.com/office/powerpoint/2010/main" val="17305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A429-525D-9245-A3D9-26D88CC9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" y="3098800"/>
            <a:ext cx="8229600" cy="990600"/>
          </a:xfrm>
        </p:spPr>
        <p:txBody>
          <a:bodyPr/>
          <a:lstStyle/>
          <a:p>
            <a:r>
              <a:rPr lang="en-FI" dirty="0"/>
              <a:t>Coarticulation</a:t>
            </a:r>
          </a:p>
        </p:txBody>
      </p:sp>
    </p:spTree>
    <p:extLst>
      <p:ext uri="{BB962C8B-B14F-4D97-AF65-F5344CB8AC3E}">
        <p14:creationId xmlns:p14="http://schemas.microsoft.com/office/powerpoint/2010/main" val="186702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Coarticulation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Articulation takes place at a finite speed. </a:t>
            </a:r>
          </a:p>
          <a:p>
            <a:pPr lvl="1"/>
            <a:r>
              <a:rPr lang="en-US" dirty="0"/>
              <a:t>Instant movement impossible with finite masses.</a:t>
            </a:r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Smooth movement from a vocal tract </a:t>
            </a:r>
            <a:br>
              <a:rPr lang="en-US" dirty="0"/>
            </a:br>
            <a:r>
              <a:rPr lang="en-US" dirty="0"/>
              <a:t>    configuration to another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dirty="0"/>
              <a:t>Only some articulators are critical for intelligible phones.</a:t>
            </a:r>
          </a:p>
          <a:p>
            <a:pPr lvl="1"/>
            <a:r>
              <a:rPr lang="en-US" dirty="0"/>
              <a:t>E.g., tongue position arbitrary during [p] closure. </a:t>
            </a:r>
            <a:r>
              <a:rPr lang="en-US" dirty="0">
                <a:sym typeface="Wingdings"/>
              </a:rPr>
              <a:t> </a:t>
            </a:r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 Free a</a:t>
            </a:r>
            <a:r>
              <a:rPr lang="en-US" dirty="0">
                <a:sym typeface="Wingdings"/>
              </a:rPr>
              <a:t>rticulators can anticipate the forthcoming sound for speedup. </a:t>
            </a:r>
          </a:p>
          <a:p>
            <a:pPr lvl="1"/>
            <a:endParaRPr lang="en-US" sz="1000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As a result, </a:t>
            </a:r>
            <a:r>
              <a:rPr lang="en-US" b="1" i="1" dirty="0">
                <a:sym typeface="Wingdings"/>
              </a:rPr>
              <a:t>articulatory and acoustic realizations of a sound depend on the temporal context</a:t>
            </a:r>
            <a:r>
              <a:rPr lang="en-US" dirty="0">
                <a:sym typeface="Wingdings"/>
              </a:rPr>
              <a:t> (previous and next sounds).</a:t>
            </a:r>
          </a:p>
          <a:p>
            <a:pPr lvl="1"/>
            <a:r>
              <a:rPr lang="en-US" dirty="0">
                <a:sym typeface="Wingdings"/>
              </a:rPr>
              <a:t>Lack of </a:t>
            </a:r>
            <a:r>
              <a:rPr lang="en-US" i="1" dirty="0">
                <a:sym typeface="Wingdings"/>
              </a:rPr>
              <a:t>invariance</a:t>
            </a:r>
            <a:r>
              <a:rPr lang="en-US" dirty="0">
                <a:sym typeface="Wingdings"/>
              </a:rPr>
              <a:t>: same phone, different sound in different context.</a:t>
            </a:r>
          </a:p>
          <a:p>
            <a:pPr lvl="1"/>
            <a:r>
              <a:rPr lang="en-US" dirty="0">
                <a:sym typeface="Wingdings"/>
              </a:rPr>
              <a:t>A huge number of potential contexts.</a:t>
            </a:r>
          </a:p>
          <a:p>
            <a:pPr lvl="1"/>
            <a:r>
              <a:rPr lang="en-US" dirty="0">
                <a:sym typeface="Wingdings"/>
              </a:rPr>
              <a:t>Exact timing of phone boundaries often vague.</a:t>
            </a:r>
          </a:p>
          <a:p>
            <a:pPr lvl="1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F571EF-C22E-294B-ACED-661BC439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67" y="615950"/>
            <a:ext cx="2916766" cy="13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C5651-BE19-7E48-A6B2-B6AFEB6986E9}"/>
              </a:ext>
            </a:extLst>
          </p:cNvPr>
          <p:cNvSpPr txBox="1"/>
          <p:nvPr/>
        </p:nvSpPr>
        <p:spPr>
          <a:xfrm>
            <a:off x="7598575" y="2074969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900" dirty="0"/>
              <a:t>Image from Tilsen (2014)</a:t>
            </a:r>
          </a:p>
        </p:txBody>
      </p:sp>
    </p:spTree>
    <p:extLst>
      <p:ext uri="{BB962C8B-B14F-4D97-AF65-F5344CB8AC3E}">
        <p14:creationId xmlns:p14="http://schemas.microsoft.com/office/powerpoint/2010/main" val="9295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Coarticulation</a:t>
            </a:r>
            <a:r>
              <a:rPr lang="en-US" dirty="0"/>
              <a:t>: gestures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2456" y="6564124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 </a:t>
            </a:r>
            <a:r>
              <a:rPr lang="en-US" sz="1100" dirty="0" err="1"/>
              <a:t>Browman</a:t>
            </a:r>
            <a:r>
              <a:rPr lang="en-US" sz="1100" dirty="0"/>
              <a:t> &amp; Goldstein (1993)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3205" y="1560185"/>
            <a:ext cx="39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articulatory gestures for /’pan/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9517"/>
            <a:ext cx="8229600" cy="4614115"/>
          </a:xfrm>
        </p:spPr>
      </p:pic>
    </p:spTree>
    <p:extLst>
      <p:ext uri="{BB962C8B-B14F-4D97-AF65-F5344CB8AC3E}">
        <p14:creationId xmlns:p14="http://schemas.microsoft.com/office/powerpoint/2010/main" val="909240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Coarticulation</a:t>
            </a:r>
            <a:r>
              <a:rPr lang="en-US" dirty="0"/>
              <a:t>: spectrum</a:t>
            </a:r>
          </a:p>
        </p:txBody>
      </p:sp>
      <p:pic>
        <p:nvPicPr>
          <p:cNvPr id="6" name="soul_is_drawn_from_its_body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6551" y="381300"/>
            <a:ext cx="812800" cy="812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926"/>
            <a:ext cx="9144000" cy="5055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9860" y="1194100"/>
            <a:ext cx="316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“Soul is drawn from it’s body”</a:t>
            </a:r>
          </a:p>
        </p:txBody>
      </p:sp>
    </p:spTree>
    <p:extLst>
      <p:ext uri="{BB962C8B-B14F-4D97-AF65-F5344CB8AC3E}">
        <p14:creationId xmlns:p14="http://schemas.microsoft.com/office/powerpoint/2010/main" val="9265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6951-3DF2-DF4E-9E34-3B9676D8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Articulatory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5CAEC-58D7-9C45-8807-403229BA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2075"/>
            <a:ext cx="8229600" cy="50621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FI" dirty="0"/>
              <a:t>Speech production aims to transmit the intended message, not to produce “prototypical” speech. </a:t>
            </a:r>
          </a:p>
          <a:p>
            <a:pPr lvl="1"/>
            <a:r>
              <a:rPr lang="en-FI" dirty="0"/>
              <a:t>Minimization of effort (energy expenditure). </a:t>
            </a:r>
          </a:p>
          <a:p>
            <a:pPr lvl="1"/>
            <a:r>
              <a:rPr lang="en-FI" dirty="0"/>
              <a:t>Sufficient intelligibility (in a given context). </a:t>
            </a:r>
          </a:p>
          <a:p>
            <a:pPr marL="0" indent="0">
              <a:buNone/>
            </a:pPr>
            <a:r>
              <a:rPr lang="en-FI" dirty="0"/>
              <a:t> </a:t>
            </a:r>
          </a:p>
          <a:p>
            <a:pPr marL="0" indent="0">
              <a:buNone/>
            </a:pPr>
            <a:r>
              <a:rPr lang="en-FI" sz="1800" b="1" i="1" dirty="0">
                <a:solidFill>
                  <a:srgbClr val="FF0000"/>
                </a:solidFill>
              </a:rPr>
              <a:t>Hyperarticulation</a:t>
            </a:r>
            <a:r>
              <a:rPr lang="en-FI" sz="1800" dirty="0"/>
              <a:t>: vowel articulation more peripheral than usually to increase distinctiveness (e.g., exaggarated frontness/backness).</a:t>
            </a:r>
          </a:p>
          <a:p>
            <a:endParaRPr lang="en-FI" sz="900" b="1" i="1" dirty="0"/>
          </a:p>
          <a:p>
            <a:pPr marL="0" indent="0">
              <a:buNone/>
            </a:pPr>
            <a:r>
              <a:rPr lang="en-FI" sz="1800" b="1" i="1" dirty="0">
                <a:solidFill>
                  <a:srgbClr val="0070C0"/>
                </a:solidFill>
              </a:rPr>
              <a:t>Hypoarticulation</a:t>
            </a:r>
            <a:r>
              <a:rPr lang="en-FI" sz="1800" dirty="0"/>
              <a:t>: articulation is </a:t>
            </a:r>
            <a:r>
              <a:rPr lang="en-FI" sz="1800" i="1" dirty="0"/>
              <a:t>centralized</a:t>
            </a:r>
            <a:r>
              <a:rPr lang="en-FI" sz="1800" dirty="0"/>
              <a:t> and fails to reach normal articulatory targets (</a:t>
            </a:r>
            <a:r>
              <a:rPr lang="en-FI" sz="1800" i="1" dirty="0"/>
              <a:t>articulatory undershoot). </a:t>
            </a:r>
            <a:endParaRPr lang="en-FI" sz="18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6BBF56-2218-3A41-B082-B1370404EE4C}"/>
              </a:ext>
            </a:extLst>
          </p:cNvPr>
          <p:cNvGrpSpPr/>
          <p:nvPr/>
        </p:nvGrpSpPr>
        <p:grpSpPr>
          <a:xfrm>
            <a:off x="1659467" y="4856666"/>
            <a:ext cx="2590800" cy="2001334"/>
            <a:chOff x="1659467" y="4856666"/>
            <a:chExt cx="2590800" cy="2001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B257BF-14A5-A141-B164-6203DEA7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9467" y="4856666"/>
              <a:ext cx="2590800" cy="200133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2D6B95-E9E7-EE47-BFF1-6D3462334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1267" y="5453754"/>
              <a:ext cx="499533" cy="42455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CEECEB-FA45-AA4A-BCB8-B3495A159A79}"/>
                </a:ext>
              </a:extLst>
            </p:cNvPr>
            <p:cNvCxnSpPr>
              <a:cxnSpLocks/>
            </p:cNvCxnSpPr>
            <p:nvPr/>
          </p:nvCxnSpPr>
          <p:spPr>
            <a:xfrm>
              <a:off x="3361267" y="5964807"/>
              <a:ext cx="745066" cy="66459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6D369CA-C897-3F43-B3E2-8BE122657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4934" y="5029200"/>
              <a:ext cx="1388533" cy="849109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B7A122-3216-2B4C-94DE-05AD3369F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0935" y="5285645"/>
              <a:ext cx="491065" cy="59266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CEAC0A-1650-7A45-B552-EA89F440D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6169" y="5964807"/>
              <a:ext cx="105831" cy="68877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4EFCF-428B-2D47-BACF-7166A2ABC184}"/>
              </a:ext>
            </a:extLst>
          </p:cNvPr>
          <p:cNvGrpSpPr/>
          <p:nvPr/>
        </p:nvGrpSpPr>
        <p:grpSpPr>
          <a:xfrm>
            <a:off x="4572000" y="4764754"/>
            <a:ext cx="2590800" cy="2001334"/>
            <a:chOff x="5816600" y="4760917"/>
            <a:chExt cx="2590800" cy="2001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B918C-EE34-5744-BBE4-57EBAE03E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6600" y="4760917"/>
              <a:ext cx="2590800" cy="200133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3C2786-2BC1-5641-B0D6-0E871AA1B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441" y="6191573"/>
              <a:ext cx="84092" cy="28242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3D5A4E-0D60-814D-B84C-461CF6F7FA41}"/>
                </a:ext>
              </a:extLst>
            </p:cNvPr>
            <p:cNvCxnSpPr>
              <a:cxnSpLocks/>
            </p:cNvCxnSpPr>
            <p:nvPr/>
          </p:nvCxnSpPr>
          <p:spPr>
            <a:xfrm>
              <a:off x="6149096" y="5038370"/>
              <a:ext cx="727797" cy="478083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E52611B-2ED4-364C-A938-DDC435B65A9D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0" y="5160936"/>
              <a:ext cx="117959" cy="35551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255AF6-02B1-EA4F-B34A-EFFADDDF3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1919" y="5352200"/>
              <a:ext cx="325465" cy="409384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1C81DA3-B4DB-8D4B-9F9F-B65BDBA3B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54391" y="6059837"/>
              <a:ext cx="438473" cy="414155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FE1CBE9-ADAB-2D40-8C9C-4EA79262C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362" y="5964807"/>
              <a:ext cx="332509" cy="9503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4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5838-5310-3C49-831E-77D42271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Lombard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81C6-9A1B-F74D-82BD-F61A81C2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14084" cy="4876800"/>
          </a:xfrm>
        </p:spPr>
        <p:txBody>
          <a:bodyPr/>
          <a:lstStyle/>
          <a:p>
            <a:pPr marL="0" indent="0">
              <a:buNone/>
            </a:pPr>
            <a:r>
              <a:rPr lang="en-FI" sz="1800" b="1" i="1" dirty="0"/>
              <a:t>Lombard speech</a:t>
            </a:r>
            <a:r>
              <a:rPr lang="en-FI" sz="1800" b="1" dirty="0"/>
              <a:t>: </a:t>
            </a:r>
            <a:r>
              <a:rPr lang="en-FI" sz="1800" dirty="0"/>
              <a:t>automatic changes in speaking style in noisy environments. </a:t>
            </a:r>
          </a:p>
          <a:p>
            <a:pPr lvl="1"/>
            <a:r>
              <a:rPr lang="en-FI" dirty="0"/>
              <a:t>Can include modification to loudness, F0, spectral tilt, segment durations, and speaking rate. </a:t>
            </a:r>
          </a:p>
          <a:p>
            <a:pPr lvl="1"/>
            <a:r>
              <a:rPr lang="en-FI" dirty="0"/>
              <a:t>General idea: shift speech energy to higher frequencies to avoid noise masking. </a:t>
            </a:r>
          </a:p>
          <a:p>
            <a:endParaRPr lang="en-FI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DA982F-E9F6-A542-A626-72CC8FF38D40}"/>
              </a:ext>
            </a:extLst>
          </p:cNvPr>
          <p:cNvGrpSpPr/>
          <p:nvPr/>
        </p:nvGrpSpPr>
        <p:grpSpPr>
          <a:xfrm>
            <a:off x="2057052" y="3145445"/>
            <a:ext cx="7203330" cy="3712555"/>
            <a:chOff x="2057052" y="3145445"/>
            <a:chExt cx="7203330" cy="3712555"/>
          </a:xfrm>
        </p:grpSpPr>
        <p:pic>
          <p:nvPicPr>
            <p:cNvPr id="4" name="Content Placeholder 4" descr="Chart, line chart&#10;&#10;Description automatically generated">
              <a:extLst>
                <a:ext uri="{FF2B5EF4-FFF2-40B4-BE49-F238E27FC236}">
                  <a16:creationId xmlns:a16="http://schemas.microsoft.com/office/drawing/2014/main" id="{7A4D10AA-3E82-054F-BD7A-365539F0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052" y="3145445"/>
              <a:ext cx="4897202" cy="357405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E110F-8D30-A548-92C7-598ED06435A9}"/>
                </a:ext>
              </a:extLst>
            </p:cNvPr>
            <p:cNvSpPr txBox="1"/>
            <p:nvPr/>
          </p:nvSpPr>
          <p:spPr>
            <a:xfrm>
              <a:off x="5685493" y="6581001"/>
              <a:ext cx="3574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sz="1200" dirty="0"/>
                <a:t>From Valentini-Botinhao, Yamagishi &amp; King (2011)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65115-7F33-044B-A3D5-BC352A07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42" y="2476980"/>
            <a:ext cx="7634139" cy="28885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4932" y="52397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speech chain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D1815E-4ADA-6743-96EE-C13C17AA5A24}"/>
              </a:ext>
            </a:extLst>
          </p:cNvPr>
          <p:cNvSpPr/>
          <p:nvPr/>
        </p:nvSpPr>
        <p:spPr>
          <a:xfrm>
            <a:off x="3149403" y="2391539"/>
            <a:ext cx="3072809" cy="372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E9B1F4-3211-6F46-B7E7-BFFEFE925DC5}"/>
              </a:ext>
            </a:extLst>
          </p:cNvPr>
          <p:cNvSpPr/>
          <p:nvPr/>
        </p:nvSpPr>
        <p:spPr>
          <a:xfrm>
            <a:off x="1279743" y="4598340"/>
            <a:ext cx="2022738" cy="505231"/>
          </a:xfrm>
          <a:prstGeom prst="rect">
            <a:avLst/>
          </a:prstGeom>
          <a:solidFill>
            <a:srgbClr val="FFC000">
              <a:alpha val="1294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04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4361-C26A-C649-8FC8-74FCBAAB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Example: Lombard speech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8699E-DE43-9449-8363-3225130A41CC}"/>
              </a:ext>
            </a:extLst>
          </p:cNvPr>
          <p:cNvSpPr txBox="1"/>
          <p:nvPr/>
        </p:nvSpPr>
        <p:spPr>
          <a:xfrm>
            <a:off x="1257299" y="6247492"/>
            <a:ext cx="6139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6"/>
              </a:rPr>
              <a:t>https://dss-kiel.de/index.php/media-center/audio-examples/lombard-speech-examples</a:t>
            </a:r>
            <a:r>
              <a:rPr lang="en-GB" sz="1200" dirty="0"/>
              <a:t> </a:t>
            </a:r>
            <a:endParaRPr lang="en-FI" sz="1200" dirty="0"/>
          </a:p>
        </p:txBody>
      </p:sp>
      <p:pic>
        <p:nvPicPr>
          <p:cNvPr id="8" name="male_0_kmh" descr="male_0_kmh">
            <a:hlinkClick r:id="" action="ppaction://media"/>
            <a:extLst>
              <a:ext uri="{FF2B5EF4-FFF2-40B4-BE49-F238E27FC236}">
                <a16:creationId xmlns:a16="http://schemas.microsoft.com/office/drawing/2014/main" id="{3FD07D40-D178-F547-AB63-49EBF7BF8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76420" y="1750332"/>
            <a:ext cx="812800" cy="812800"/>
          </a:xfrm>
          <a:prstGeom prst="rect">
            <a:avLst/>
          </a:prstGeom>
        </p:spPr>
      </p:pic>
      <p:pic>
        <p:nvPicPr>
          <p:cNvPr id="9" name="male_150_kmh" descr="male_150_kmh">
            <a:hlinkClick r:id="" action="ppaction://media"/>
            <a:extLst>
              <a:ext uri="{FF2B5EF4-FFF2-40B4-BE49-F238E27FC236}">
                <a16:creationId xmlns:a16="http://schemas.microsoft.com/office/drawing/2014/main" id="{32DDEFFF-8A08-134C-806F-0B13B10FCD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76420" y="4342039"/>
            <a:ext cx="812800" cy="812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A82549-FCB2-A64B-A677-E2FE09E4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3880756"/>
            <a:ext cx="5845629" cy="21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96B62F-78FE-A743-9688-E38A4E23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1462314"/>
            <a:ext cx="5845627" cy="21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8162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production,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Brain controls the muscles responsible for controlling </a:t>
            </a:r>
            <a:r>
              <a:rPr lang="en-US" sz="2000" b="1" dirty="0"/>
              <a:t>air pressure </a:t>
            </a:r>
            <a:r>
              <a:rPr lang="en-US" sz="2000" dirty="0"/>
              <a:t>(diaphragm), </a:t>
            </a:r>
            <a:r>
              <a:rPr lang="en-US" sz="2000" b="1" dirty="0"/>
              <a:t>vocal folds </a:t>
            </a:r>
            <a:r>
              <a:rPr lang="en-US" sz="2000" dirty="0"/>
              <a:t>(larynx muscles), and </a:t>
            </a:r>
            <a:r>
              <a:rPr lang="en-US" sz="2000" b="1" dirty="0"/>
              <a:t>articulation</a:t>
            </a:r>
            <a:r>
              <a:rPr lang="en-US" sz="2000" dirty="0"/>
              <a:t> (primarily jaw, tongue, lips, velum).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dirty="0"/>
              <a:t>Source filter model of speech production:</a:t>
            </a:r>
            <a:endParaRPr lang="en-US" sz="2000" dirty="0"/>
          </a:p>
          <a:p>
            <a:pPr lvl="1"/>
            <a:r>
              <a:rPr lang="en-US" dirty="0"/>
              <a:t>Vocal folds create periodic excitation for voiced sounds</a:t>
            </a:r>
            <a:endParaRPr lang="en-US" sz="2000" dirty="0"/>
          </a:p>
          <a:p>
            <a:pPr lvl="1"/>
            <a:r>
              <a:rPr lang="en-US" dirty="0"/>
              <a:t>Articulator positions and movements determine the shape of the tract </a:t>
            </a:r>
            <a:r>
              <a:rPr lang="en-US" dirty="0">
                <a:sym typeface="Wingdings" pitchFamily="2" charset="2"/>
              </a:rPr>
              <a:t> filter characteristics </a:t>
            </a:r>
            <a:r>
              <a:rPr lang="en-US" dirty="0"/>
              <a:t> identity of the speech sounds.</a:t>
            </a:r>
          </a:p>
          <a:p>
            <a:pPr lvl="1"/>
            <a:r>
              <a:rPr lang="en-US" dirty="0"/>
              <a:t>Lip radiation acts as a high-pass filter.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Vowels are generated by relatively open vocal tract; consonants by a some kind of constriction in the tract.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Coarticulation: context-dependency of articulatory gestures </a:t>
            </a:r>
            <a:r>
              <a:rPr lang="en-US" dirty="0">
                <a:sym typeface="Wingdings"/>
              </a:rPr>
              <a:t> context-dependency</a:t>
            </a:r>
            <a:r>
              <a:rPr lang="en-US" dirty="0"/>
              <a:t> of acoustic phone realizations.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42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24A5-4DF6-5D4E-BBB3-DEFF1EC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873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FI" sz="2200" dirty="0">
                <a:solidFill>
                  <a:srgbClr val="7030A0"/>
                </a:solidFill>
              </a:rPr>
              <a:t>What is needed for human sound generation? </a:t>
            </a:r>
            <a:br>
              <a:rPr lang="en-FI" sz="2200" dirty="0">
                <a:solidFill>
                  <a:srgbClr val="7030A0"/>
                </a:solidFill>
              </a:rPr>
            </a:br>
            <a:br>
              <a:rPr lang="en-FI" sz="2200" dirty="0">
                <a:solidFill>
                  <a:srgbClr val="7030A0"/>
                </a:solidFill>
              </a:rPr>
            </a:br>
            <a:r>
              <a:rPr lang="en-FI" sz="2200" dirty="0">
                <a:solidFill>
                  <a:srgbClr val="7030A0"/>
                </a:solidFill>
              </a:rPr>
              <a:t>Basic sounds?       Time-varying speech-like sounds?</a:t>
            </a:r>
          </a:p>
        </p:txBody>
      </p:sp>
      <p:pic>
        <p:nvPicPr>
          <p:cNvPr id="1026" name="Picture 2" descr="A medical illustration of the respiratory system, showing the lungs, bronchi, trachea, larynx, pharynx, and nasal cavity">
            <a:extLst>
              <a:ext uri="{FF2B5EF4-FFF2-40B4-BE49-F238E27FC236}">
                <a16:creationId xmlns:a16="http://schemas.microsoft.com/office/drawing/2014/main" id="{1FA3538E-AF85-0C45-BC3C-8D728BC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867" y="1989668"/>
            <a:ext cx="4631267" cy="46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0B369-5E63-FC48-B491-3FFA02FEF6C0}"/>
              </a:ext>
            </a:extLst>
          </p:cNvPr>
          <p:cNvSpPr txBox="1"/>
          <p:nvPr/>
        </p:nvSpPr>
        <p:spPr>
          <a:xfrm>
            <a:off x="7609606" y="6581001"/>
            <a:ext cx="1534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200" dirty="0"/>
              <a:t>Image from cdc.gov</a:t>
            </a:r>
          </a:p>
        </p:txBody>
      </p:sp>
    </p:spTree>
    <p:extLst>
      <p:ext uri="{BB962C8B-B14F-4D97-AF65-F5344CB8AC3E}">
        <p14:creationId xmlns:p14="http://schemas.microsoft.com/office/powerpoint/2010/main" val="78653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speech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4141" cy="4876800"/>
          </a:xfrm>
        </p:spPr>
        <p:txBody>
          <a:bodyPr/>
          <a:lstStyle/>
          <a:p>
            <a:pPr marL="0" indent="0">
              <a:spcAft>
                <a:spcPts val="500"/>
              </a:spcAft>
              <a:buNone/>
            </a:pPr>
            <a:r>
              <a:rPr lang="en-US" b="1" dirty="0"/>
              <a:t>Brain:</a:t>
            </a:r>
            <a:r>
              <a:rPr lang="en-US" dirty="0"/>
              <a:t> conversion of an “idea-to-be-communicated” into a sequence of motor commands.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en-US" b="1" dirty="0"/>
              <a:t>Lungs: </a:t>
            </a:r>
            <a:r>
              <a:rPr lang="en-US" dirty="0"/>
              <a:t>provides air-pressure through contraction.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en-US" b="1" dirty="0"/>
              <a:t>Vocal folds: </a:t>
            </a:r>
            <a:r>
              <a:rPr lang="en-US" dirty="0"/>
              <a:t>periodic</a:t>
            </a:r>
            <a:r>
              <a:rPr lang="en-US" b="1" dirty="0"/>
              <a:t> </a:t>
            </a:r>
            <a:r>
              <a:rPr lang="en-US" dirty="0"/>
              <a:t>vibration due to lung-pressure + motor control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en-US" b="1" dirty="0"/>
              <a:t>Vocal tract: </a:t>
            </a:r>
            <a:r>
              <a:rPr lang="en-US" dirty="0"/>
              <a:t>articulators (tongue, lips, jaw etc.) filter the signal in time according to neural control</a:t>
            </a:r>
            <a:endParaRPr lang="en-US" b="1" dirty="0"/>
          </a:p>
          <a:p>
            <a:pPr marL="0" indent="0">
              <a:spcAft>
                <a:spcPts val="500"/>
              </a:spcAft>
              <a:buNone/>
            </a:pPr>
            <a:r>
              <a:rPr lang="en-US" b="1" dirty="0"/>
              <a:t>Lips + nose: </a:t>
            </a:r>
            <a:r>
              <a:rPr lang="en-US" dirty="0"/>
              <a:t>sound radiation to external environment.</a:t>
            </a:r>
          </a:p>
        </p:txBody>
      </p:sp>
      <p:pic>
        <p:nvPicPr>
          <p:cNvPr id="1028" name="Picture 4" descr="rimer: Acoustics and Physiology of Human Speech | The Scientist Magazine®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r="2235"/>
          <a:stretch/>
        </p:blipFill>
        <p:spPr bwMode="auto">
          <a:xfrm>
            <a:off x="4572000" y="1434413"/>
            <a:ext cx="4448432" cy="52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14039" y="6596448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Source: </a:t>
            </a:r>
            <a:r>
              <a:rPr lang="en-US" sz="800" b="1"/>
              <a:t>The Scientist Magazine</a:t>
            </a:r>
          </a:p>
        </p:txBody>
      </p:sp>
    </p:spTree>
    <p:extLst>
      <p:ext uri="{BB962C8B-B14F-4D97-AF65-F5344CB8AC3E}">
        <p14:creationId xmlns:p14="http://schemas.microsoft.com/office/powerpoint/2010/main" val="171305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theory of speech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 source-filter model of speech production (</a:t>
            </a:r>
            <a:r>
              <a:rPr lang="en-US" sz="2000" dirty="0" err="1"/>
              <a:t>Fant</a:t>
            </a:r>
            <a:r>
              <a:rPr lang="en-US" sz="2000" dirty="0"/>
              <a:t>, 1960): 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i="1" dirty="0"/>
              <a:t>speech production mechanism can be separated into three independent stages</a:t>
            </a:r>
            <a:r>
              <a:rPr lang="en-US" sz="2000" dirty="0"/>
              <a:t>: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rgbClr val="008000"/>
                </a:solidFill>
              </a:rPr>
              <a:t>1) excitation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292934"/>
                </a:solidFill>
              </a:rPr>
              <a:t>from the glottis (voiced sounds) or </a:t>
            </a:r>
            <a:br>
              <a:rPr lang="en-US" b="1" dirty="0">
                <a:solidFill>
                  <a:srgbClr val="292934"/>
                </a:solidFill>
              </a:rPr>
            </a:br>
            <a:r>
              <a:rPr lang="en-US" b="1" dirty="0">
                <a:solidFill>
                  <a:srgbClr val="292934"/>
                </a:solidFill>
              </a:rPr>
              <a:t>	as turbulent noise (unvoiced sounds)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rgbClr val="0000FF"/>
                </a:solidFill>
              </a:rPr>
              <a:t>2) filtering </a:t>
            </a:r>
            <a:r>
              <a:rPr lang="en-US" b="1" dirty="0"/>
              <a:t>in the vocal tract (shaping of the spectrum)</a:t>
            </a:r>
          </a:p>
          <a:p>
            <a:pPr marL="274320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3) lip radiation </a:t>
            </a:r>
            <a:r>
              <a:rPr lang="en-US" b="1" dirty="0">
                <a:solidFill>
                  <a:srgbClr val="292934"/>
                </a:solidFill>
              </a:rPr>
              <a:t>from the tract to the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E0318-9447-694E-A9AA-02BF0CA43AF9}"/>
              </a:ext>
            </a:extLst>
          </p:cNvPr>
          <p:cNvSpPr txBox="1"/>
          <p:nvPr/>
        </p:nvSpPr>
        <p:spPr>
          <a:xfrm>
            <a:off x="4103494" y="4165117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 idealization, but a very effective one!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790573" y="4708708"/>
            <a:ext cx="2648794" cy="1110468"/>
            <a:chOff x="2790573" y="4579642"/>
            <a:chExt cx="2648794" cy="11104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147EEF-7DD2-F64E-8513-CCC301518D66}"/>
                </a:ext>
              </a:extLst>
            </p:cNvPr>
            <p:cNvGrpSpPr/>
            <p:nvPr/>
          </p:nvGrpSpPr>
          <p:grpSpPr>
            <a:xfrm>
              <a:off x="3219513" y="4938712"/>
              <a:ext cx="319318" cy="369332"/>
              <a:chOff x="3793263" y="4938712"/>
              <a:chExt cx="319318" cy="36933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89F97EC-FB90-384D-8360-6F7D8134672C}"/>
                  </a:ext>
                </a:extLst>
              </p:cNvPr>
              <p:cNvSpPr/>
              <p:nvPr/>
            </p:nvSpPr>
            <p:spPr>
              <a:xfrm>
                <a:off x="3803487" y="5005067"/>
                <a:ext cx="284309" cy="25357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6A5447-9007-6A47-BB90-D9F1FB74C724}"/>
                  </a:ext>
                </a:extLst>
              </p:cNvPr>
              <p:cNvSpPr txBox="1"/>
              <p:nvPr/>
            </p:nvSpPr>
            <p:spPr>
              <a:xfrm>
                <a:off x="3793263" y="493871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+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4328AB-41F1-C340-9225-1D02637909E5}"/>
                </a:ext>
              </a:extLst>
            </p:cNvPr>
            <p:cNvSpPr/>
            <p:nvPr/>
          </p:nvSpPr>
          <p:spPr>
            <a:xfrm>
              <a:off x="4061711" y="4706427"/>
              <a:ext cx="1377656" cy="850851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>
                  <a:solidFill>
                    <a:schemeClr val="tx1"/>
                  </a:solidFill>
                </a:rPr>
                <a:t>Vocal tract filter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500581" y="5129392"/>
              <a:ext cx="561129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6" idx="3"/>
              <a:endCxn id="9" idx="0"/>
            </p:cNvCxnSpPr>
            <p:nvPr/>
          </p:nvCxnSpPr>
          <p:spPr>
            <a:xfrm>
              <a:off x="2790573" y="4579642"/>
              <a:ext cx="581319" cy="425425"/>
            </a:xfrm>
            <a:prstGeom prst="bentConnector2">
              <a:avLst/>
            </a:prstGeom>
            <a:ln w="38100" cmpd="sng">
              <a:solidFill>
                <a:srgbClr val="29293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8" idx="3"/>
              <a:endCxn id="9" idx="4"/>
            </p:cNvCxnSpPr>
            <p:nvPr/>
          </p:nvCxnSpPr>
          <p:spPr>
            <a:xfrm flipV="1">
              <a:off x="2795411" y="5258640"/>
              <a:ext cx="576481" cy="431470"/>
            </a:xfrm>
            <a:prstGeom prst="bentConnector2">
              <a:avLst/>
            </a:prstGeom>
            <a:ln w="38100" cmpd="sng">
              <a:solidFill>
                <a:srgbClr val="29293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439367" y="4835493"/>
            <a:ext cx="3793373" cy="1155615"/>
            <a:chOff x="5439367" y="4706427"/>
            <a:chExt cx="3793373" cy="11556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27CFA-0EEC-2848-8B7C-B88BC352D48E}"/>
                </a:ext>
              </a:extLst>
            </p:cNvPr>
            <p:cNvSpPr/>
            <p:nvPr/>
          </p:nvSpPr>
          <p:spPr>
            <a:xfrm>
              <a:off x="6224250" y="4706427"/>
              <a:ext cx="1364845" cy="850851"/>
            </a:xfrm>
            <a:prstGeom prst="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>
                  <a:solidFill>
                    <a:schemeClr val="tx1"/>
                  </a:solidFill>
                </a:rPr>
                <a:t>Lip radiation</a:t>
              </a:r>
            </a:p>
          </p:txBody>
        </p:sp>
        <p:cxnSp>
          <p:nvCxnSpPr>
            <p:cNvPr id="17" name="Straight Arrow Connector 16"/>
            <p:cNvCxnSpPr>
              <a:stCxn id="13" idx="3"/>
              <a:endCxn id="14" idx="1"/>
            </p:cNvCxnSpPr>
            <p:nvPr/>
          </p:nvCxnSpPr>
          <p:spPr>
            <a:xfrm>
              <a:off x="5439367" y="5124233"/>
              <a:ext cx="784883" cy="762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589095" y="5129392"/>
              <a:ext cx="35189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 descr="Screen Shot 2015-03-05 at 17.09.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731" y="4931243"/>
              <a:ext cx="1088369" cy="39629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748204" y="5308044"/>
              <a:ext cx="14845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i="1"/>
                <a:t>speech air </a:t>
              </a:r>
              <a:br>
                <a:rPr lang="en-US" sz="1500" i="1"/>
              </a:br>
              <a:r>
                <a:rPr lang="en-US" sz="1500" i="1"/>
                <a:t>pressure wave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2298" y="4026644"/>
            <a:ext cx="2723113" cy="2456056"/>
            <a:chOff x="72298" y="3897578"/>
            <a:chExt cx="2723113" cy="24560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6A757D-E8EF-DD48-AE9E-D52EE33C86DD}"/>
                </a:ext>
              </a:extLst>
            </p:cNvPr>
            <p:cNvSpPr/>
            <p:nvPr/>
          </p:nvSpPr>
          <p:spPr>
            <a:xfrm>
              <a:off x="1189162" y="4154216"/>
              <a:ext cx="1601411" cy="850851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>
                  <a:solidFill>
                    <a:schemeClr val="tx1"/>
                  </a:solidFill>
                </a:rPr>
                <a:t>Glottal excitation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E4807A-81C2-3640-8C5B-F438E9EC2F40}"/>
                </a:ext>
              </a:extLst>
            </p:cNvPr>
            <p:cNvSpPr/>
            <p:nvPr/>
          </p:nvSpPr>
          <p:spPr>
            <a:xfrm>
              <a:off x="1180632" y="5262138"/>
              <a:ext cx="1614779" cy="855943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>
                  <a:solidFill>
                    <a:schemeClr val="tx1"/>
                  </a:solidFill>
                </a:rPr>
                <a:t>Turbulent noise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2298" y="4015382"/>
              <a:ext cx="1116864" cy="1015663"/>
              <a:chOff x="72298" y="4015382"/>
              <a:chExt cx="1116864" cy="101566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2298" y="4015382"/>
                <a:ext cx="69349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i="1" dirty="0"/>
                  <a:t>air </a:t>
                </a:r>
                <a:br>
                  <a:rPr lang="en-US" sz="1500" i="1" dirty="0"/>
                </a:br>
                <a:r>
                  <a:rPr lang="en-US" sz="1500" i="1" dirty="0"/>
                  <a:t>flow</a:t>
                </a:r>
              </a:p>
              <a:p>
                <a:r>
                  <a:rPr lang="en-US" sz="1500" i="1" dirty="0"/>
                  <a:t>from</a:t>
                </a:r>
              </a:p>
              <a:p>
                <a:r>
                  <a:rPr lang="en-US" sz="1500" i="1" dirty="0"/>
                  <a:t>lungs</a:t>
                </a:r>
              </a:p>
            </p:txBody>
          </p:sp>
          <p:cxnSp>
            <p:nvCxnSpPr>
              <p:cNvPr id="15" name="Straight Arrow Connector 14"/>
              <p:cNvCxnSpPr>
                <a:endCxn id="6" idx="1"/>
              </p:cNvCxnSpPr>
              <p:nvPr/>
            </p:nvCxnSpPr>
            <p:spPr>
              <a:xfrm>
                <a:off x="665590" y="4579642"/>
                <a:ext cx="523572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1176157" y="6076635"/>
              <a:ext cx="13777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unvoiced sounds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632" y="3897578"/>
              <a:ext cx="1206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voiced sounds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1ABEF7-4696-DF8C-9F77-A1F57EB8A6E6}"/>
              </a:ext>
            </a:extLst>
          </p:cNvPr>
          <p:cNvSpPr txBox="1"/>
          <p:nvPr/>
        </p:nvSpPr>
        <p:spPr>
          <a:xfrm>
            <a:off x="1331431" y="644645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 dirty="0"/>
              <a:t>Phonation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4D4C8-44D6-6B9C-2955-A33E06458F75}"/>
              </a:ext>
            </a:extLst>
          </p:cNvPr>
          <p:cNvSpPr txBox="1"/>
          <p:nvPr/>
        </p:nvSpPr>
        <p:spPr>
          <a:xfrm>
            <a:off x="4017005" y="57416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 dirty="0"/>
              <a:t>Articulation</a:t>
            </a:r>
          </a:p>
        </p:txBody>
      </p:sp>
    </p:spTree>
    <p:extLst>
      <p:ext uri="{BB962C8B-B14F-4D97-AF65-F5344CB8AC3E}">
        <p14:creationId xmlns:p14="http://schemas.microsoft.com/office/powerpoint/2010/main" val="7069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AC33-7245-3948-A941-69D6EA92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89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i-FI" dirty="0" err="1"/>
              <a:t>Acoustic</a:t>
            </a:r>
            <a:r>
              <a:rPr lang="fi-FI" dirty="0"/>
              <a:t> i</a:t>
            </a:r>
            <a:r>
              <a:rPr lang="x-none"/>
              <a:t>ngredients of </a:t>
            </a:r>
            <a:r>
              <a:rPr lang="fi-FI" dirty="0"/>
              <a:t>a </a:t>
            </a:r>
            <a:r>
              <a:rPr lang="x-none"/>
              <a:t>speech</a:t>
            </a:r>
            <a:r>
              <a:rPr lang="fi-FI" dirty="0"/>
              <a:t> </a:t>
            </a:r>
            <a:r>
              <a:rPr lang="fi-FI" dirty="0" err="1"/>
              <a:t>signal</a:t>
            </a:r>
            <a:endParaRPr lang="x-non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C1A6610-E2D7-7F41-8EF1-9E7A2EE2F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36"/>
          <a:stretch/>
        </p:blipFill>
        <p:spPr>
          <a:xfrm>
            <a:off x="112472" y="1188720"/>
            <a:ext cx="8919056" cy="3976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21225-3756-9240-98A3-A4DBE156123A}"/>
              </a:ext>
            </a:extLst>
          </p:cNvPr>
          <p:cNvSpPr txBox="1"/>
          <p:nvPr/>
        </p:nvSpPr>
        <p:spPr>
          <a:xfrm>
            <a:off x="393950" y="5088646"/>
            <a:ext cx="7246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basic ingredients:</a:t>
            </a:r>
          </a:p>
          <a:p>
            <a:r>
              <a:rPr lang="en-US" dirty="0"/>
              <a:t>	1) Different types of quasi-stationary </a:t>
            </a:r>
            <a:r>
              <a:rPr lang="en-US" b="1" dirty="0">
                <a:solidFill>
                  <a:srgbClr val="7030A0"/>
                </a:solidFill>
              </a:rPr>
              <a:t>noises</a:t>
            </a:r>
            <a:r>
              <a:rPr lang="en-US" b="1" dirty="0"/>
              <a:t> </a:t>
            </a:r>
            <a:r>
              <a:rPr lang="en-US" dirty="0"/>
              <a:t>(“unvoiced” speech)</a:t>
            </a:r>
          </a:p>
          <a:p>
            <a:r>
              <a:rPr lang="en-US" dirty="0"/>
              <a:t>	2) Different types of </a:t>
            </a:r>
            <a:r>
              <a:rPr lang="en-US" b="1" dirty="0">
                <a:solidFill>
                  <a:srgbClr val="7030A0"/>
                </a:solidFill>
              </a:rPr>
              <a:t>impulsive bursts </a:t>
            </a:r>
            <a:r>
              <a:rPr lang="en-US" dirty="0"/>
              <a:t>(sudden releases of air)</a:t>
            </a:r>
          </a:p>
          <a:p>
            <a:r>
              <a:rPr lang="en-US" dirty="0"/>
              <a:t>	3) </a:t>
            </a:r>
            <a:r>
              <a:rPr lang="en-US" b="1" dirty="0">
                <a:solidFill>
                  <a:srgbClr val="7030A0"/>
                </a:solidFill>
              </a:rPr>
              <a:t>Periodic vibrations</a:t>
            </a:r>
            <a:r>
              <a:rPr lang="en-US" dirty="0"/>
              <a:t> (“voicing”)	</a:t>
            </a:r>
            <a:br>
              <a:rPr lang="en-US" dirty="0"/>
            </a:br>
            <a:endParaRPr lang="en-US" dirty="0"/>
          </a:p>
          <a:p>
            <a:r>
              <a:rPr lang="en-US" dirty="0"/>
              <a:t>	+ Interleaved periods of silence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41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chain (source-filter model)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328AB-41F1-C340-9225-1D02637909E5}"/>
              </a:ext>
            </a:extLst>
          </p:cNvPr>
          <p:cNvSpPr/>
          <p:nvPr/>
        </p:nvSpPr>
        <p:spPr>
          <a:xfrm>
            <a:off x="3181176" y="4362730"/>
            <a:ext cx="2998508" cy="206183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04542" y="3950074"/>
            <a:ext cx="135370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27CFA-0EEC-2848-8B7C-B88BC352D48E}"/>
              </a:ext>
            </a:extLst>
          </p:cNvPr>
          <p:cNvSpPr/>
          <p:nvPr/>
        </p:nvSpPr>
        <p:spPr>
          <a:xfrm>
            <a:off x="6393163" y="4362731"/>
            <a:ext cx="2618869" cy="2061838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A757D-E8EF-DD48-AE9E-D52EE33C86DD}"/>
              </a:ext>
            </a:extLst>
          </p:cNvPr>
          <p:cNvSpPr/>
          <p:nvPr/>
        </p:nvSpPr>
        <p:spPr>
          <a:xfrm>
            <a:off x="105291" y="2792548"/>
            <a:ext cx="2893624" cy="3632021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pic>
        <p:nvPicPr>
          <p:cNvPr id="49" name="a_excitatio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4995" y="1822230"/>
            <a:ext cx="596460" cy="59646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01438" y="2958616"/>
            <a:ext cx="2057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Glottal excitation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67044" y="4448972"/>
            <a:ext cx="2271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Vocal tract filter [a]</a:t>
            </a:r>
          </a:p>
        </p:txBody>
      </p:sp>
      <p:pic>
        <p:nvPicPr>
          <p:cNvPr id="73" name="Picture 72" descr="lip_nobars.eps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"/>
          <a:stretch/>
        </p:blipFill>
        <p:spPr>
          <a:xfrm>
            <a:off x="6421867" y="4869161"/>
            <a:ext cx="2542621" cy="13911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856620" y="44489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Lip radiation</a:t>
            </a:r>
          </a:p>
        </p:txBody>
      </p:sp>
      <p:cxnSp>
        <p:nvCxnSpPr>
          <p:cNvPr id="75" name="Straight Arrow Connector 74"/>
          <p:cNvCxnSpPr>
            <a:endCxn id="78" idx="4"/>
          </p:cNvCxnSpPr>
          <p:nvPr/>
        </p:nvCxnSpPr>
        <p:spPr>
          <a:xfrm flipV="1">
            <a:off x="4546877" y="4113596"/>
            <a:ext cx="0" cy="2491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4355620" y="3786552"/>
            <a:ext cx="382514" cy="32704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34000">
                <a:schemeClr val="accent1">
                  <a:shade val="70000"/>
                  <a:satMod val="140000"/>
                  <a:alpha val="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0"/>
                </a:schemeClr>
              </a:gs>
            </a:gsLst>
            <a:path path="circle">
              <a:fillToRect l="100000" t="100000" r="100000" b="100000"/>
            </a:path>
            <a:tileRect/>
          </a:gra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4388846" y="3750106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</a:t>
            </a:r>
          </a:p>
        </p:txBody>
      </p:sp>
      <p:cxnSp>
        <p:nvCxnSpPr>
          <p:cNvPr id="81" name="Straight Arrow Connector 80"/>
          <p:cNvCxnSpPr>
            <a:endCxn id="82" idx="2"/>
          </p:cNvCxnSpPr>
          <p:nvPr/>
        </p:nvCxnSpPr>
        <p:spPr>
          <a:xfrm>
            <a:off x="4734180" y="3938952"/>
            <a:ext cx="2119553" cy="690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853733" y="3782333"/>
            <a:ext cx="382514" cy="32704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70000"/>
                  <a:satMod val="150000"/>
                  <a:alpha val="0"/>
                </a:schemeClr>
              </a:gs>
              <a:gs pos="34000">
                <a:schemeClr val="accent1">
                  <a:shade val="70000"/>
                  <a:satMod val="140000"/>
                  <a:alpha val="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0"/>
                </a:schemeClr>
              </a:gs>
            </a:gsLst>
            <a:path path="circle">
              <a:fillToRect l="100000" t="100000" r="100000" b="100000"/>
            </a:path>
            <a:tileRect/>
          </a:gra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044990" y="4102474"/>
            <a:ext cx="0" cy="2491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7235340" y="3945854"/>
            <a:ext cx="361089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Screen Shot 2018-04-17 at 15.10.1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50" y="3579354"/>
            <a:ext cx="1264586" cy="71919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885272" y="3748444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</a:t>
            </a:r>
          </a:p>
        </p:txBody>
      </p:sp>
      <p:pic>
        <p:nvPicPr>
          <p:cNvPr id="3" name="Picture 2" descr="glottis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3" y="3344777"/>
            <a:ext cx="2736165" cy="2781684"/>
          </a:xfrm>
          <a:prstGeom prst="rect">
            <a:avLst/>
          </a:prstGeom>
        </p:spPr>
      </p:pic>
      <p:pic>
        <p:nvPicPr>
          <p:cNvPr id="4" name="Picture 3" descr="tract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01" y="4876217"/>
            <a:ext cx="2828290" cy="1338341"/>
          </a:xfrm>
          <a:prstGeom prst="rect">
            <a:avLst/>
          </a:prstGeom>
        </p:spPr>
      </p:pic>
      <p:pic>
        <p:nvPicPr>
          <p:cNvPr id="6" name="Picture 5" descr="a_final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0" y="2120988"/>
            <a:ext cx="2906686" cy="1375437"/>
          </a:xfrm>
          <a:prstGeom prst="rect">
            <a:avLst/>
          </a:prstGeom>
        </p:spPr>
      </p:pic>
      <p:pic>
        <p:nvPicPr>
          <p:cNvPr id="9" name="Picture 8" descr="a_source_and_tract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01" y="2120990"/>
            <a:ext cx="2906683" cy="1375436"/>
          </a:xfrm>
          <a:prstGeom prst="rect">
            <a:avLst/>
          </a:prstGeom>
        </p:spPr>
      </p:pic>
      <p:pic>
        <p:nvPicPr>
          <p:cNvPr id="10" name="a_before_liprad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25573" y="1495867"/>
            <a:ext cx="625122" cy="625122"/>
          </a:xfrm>
          <a:prstGeom prst="rect">
            <a:avLst/>
          </a:prstGeom>
        </p:spPr>
      </p:pic>
      <p:pic>
        <p:nvPicPr>
          <p:cNvPr id="11" name="a_final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63073" y="1495867"/>
            <a:ext cx="625122" cy="6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5568</TotalTime>
  <Words>2241</Words>
  <Application>Microsoft Macintosh PowerPoint</Application>
  <PresentationFormat>On-screen Show (4:3)</PresentationFormat>
  <Paragraphs>315</Paragraphs>
  <Slides>41</Slides>
  <Notes>15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Clarity</vt:lpstr>
      <vt:lpstr>Speech production</vt:lpstr>
      <vt:lpstr>Today’s learning goals</vt:lpstr>
      <vt:lpstr>PowerPoint Presentation</vt:lpstr>
      <vt:lpstr>PowerPoint Presentation</vt:lpstr>
      <vt:lpstr>What is needed for human sound generation?   Basic sounds?       Time-varying speech-like sounds?</vt:lpstr>
      <vt:lpstr>An overview of speech production</vt:lpstr>
      <vt:lpstr>Acoustic theory of speech production</vt:lpstr>
      <vt:lpstr>Acoustic ingredients of a speech signal</vt:lpstr>
      <vt:lpstr>The full chain (source-filter model)</vt:lpstr>
      <vt:lpstr>The full chain (source-filter model)</vt:lpstr>
      <vt:lpstr>Periodicity and F0</vt:lpstr>
      <vt:lpstr>Basic speech sounds: phones </vt:lpstr>
      <vt:lpstr>Larger units of speech</vt:lpstr>
      <vt:lpstr>Excitation generation in speech production</vt:lpstr>
      <vt:lpstr>Phones and excitation</vt:lpstr>
      <vt:lpstr>Voicing, vocal folds, and F0</vt:lpstr>
      <vt:lpstr>Voicing, vocal folds, and F0</vt:lpstr>
      <vt:lpstr>PowerPoint Presentation</vt:lpstr>
      <vt:lpstr>Vocal folds (viewer discretion warning!)</vt:lpstr>
      <vt:lpstr>Do-it-yourself:</vt:lpstr>
      <vt:lpstr>Articulation</vt:lpstr>
      <vt:lpstr>Articulation</vt:lpstr>
      <vt:lpstr>PowerPoint Presentation</vt:lpstr>
      <vt:lpstr>Articulation (normal speed)</vt:lpstr>
      <vt:lpstr>Articulation (slowed down)</vt:lpstr>
      <vt:lpstr>Activation: let’s vowelize</vt:lpstr>
      <vt:lpstr>Articulation of vowels</vt:lpstr>
      <vt:lpstr>Tongue position and vowel resonances</vt:lpstr>
      <vt:lpstr>Articulation of consonants</vt:lpstr>
      <vt:lpstr>Activation: let’s make some consonants</vt:lpstr>
      <vt:lpstr>Nasals and nasalization</vt:lpstr>
      <vt:lpstr>Demo</vt:lpstr>
      <vt:lpstr>Classification of speech sounds</vt:lpstr>
      <vt:lpstr>Coarticulation</vt:lpstr>
      <vt:lpstr>Coarticulation</vt:lpstr>
      <vt:lpstr>Coarticulation: gestures</vt:lpstr>
      <vt:lpstr>Coarticulation: spectrum</vt:lpstr>
      <vt:lpstr>Articulatory effort</vt:lpstr>
      <vt:lpstr>Lombard speech</vt:lpstr>
      <vt:lpstr>Example: Lombard speech</vt:lpstr>
      <vt:lpstr>Speech production, summary</vt:lpstr>
    </vt:vector>
  </TitlesOfParts>
  <Company>Aalto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Acoustical modeling of speech production</dc:title>
  <dc:creator>Okko Räsänen</dc:creator>
  <cp:lastModifiedBy>Okko Räsänen (TAU)</cp:lastModifiedBy>
  <cp:revision>2041</cp:revision>
  <dcterms:created xsi:type="dcterms:W3CDTF">2018-04-09T11:12:53Z</dcterms:created>
  <dcterms:modified xsi:type="dcterms:W3CDTF">2023-11-23T09:09:30Z</dcterms:modified>
</cp:coreProperties>
</file>